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2.xml" ContentType="application/vnd.openxmlformats-officedocument.drawingml.diagramLayout+xml"/>
  <Override PartName="/ppt/slides/slide89.xml" ContentType="application/vnd.openxmlformats-officedocument.presentationml.slide+xml"/>
  <Override PartName="/ppt/slides/slide98.xml" ContentType="application/vnd.openxmlformats-officedocument.presentationml.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diagrams/layout3.xml" ContentType="application/vnd.openxmlformats-officedocument.drawingml.diagram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661" r:id="rId2"/>
    <p:sldId id="789" r:id="rId3"/>
    <p:sldId id="781" r:id="rId4"/>
    <p:sldId id="662" r:id="rId5"/>
    <p:sldId id="663" r:id="rId6"/>
    <p:sldId id="664" r:id="rId7"/>
    <p:sldId id="665" r:id="rId8"/>
    <p:sldId id="666" r:id="rId9"/>
    <p:sldId id="667" r:id="rId10"/>
    <p:sldId id="668" r:id="rId11"/>
    <p:sldId id="689" r:id="rId12"/>
    <p:sldId id="690" r:id="rId13"/>
    <p:sldId id="695" r:id="rId14"/>
    <p:sldId id="696" r:id="rId15"/>
    <p:sldId id="697" r:id="rId16"/>
    <p:sldId id="699" r:id="rId17"/>
    <p:sldId id="700" r:id="rId18"/>
    <p:sldId id="701" r:id="rId19"/>
    <p:sldId id="702" r:id="rId20"/>
    <p:sldId id="704" r:id="rId21"/>
    <p:sldId id="705" r:id="rId22"/>
    <p:sldId id="782" r:id="rId23"/>
    <p:sldId id="783" r:id="rId24"/>
    <p:sldId id="784" r:id="rId25"/>
    <p:sldId id="785" r:id="rId26"/>
    <p:sldId id="786" r:id="rId27"/>
    <p:sldId id="787" r:id="rId28"/>
    <p:sldId id="788" r:id="rId29"/>
    <p:sldId id="775" r:id="rId30"/>
    <p:sldId id="711" r:id="rId31"/>
    <p:sldId id="713" r:id="rId32"/>
    <p:sldId id="761" r:id="rId33"/>
    <p:sldId id="762" r:id="rId34"/>
    <p:sldId id="763" r:id="rId35"/>
    <p:sldId id="764" r:id="rId36"/>
    <p:sldId id="765" r:id="rId37"/>
    <p:sldId id="766" r:id="rId38"/>
    <p:sldId id="714" r:id="rId39"/>
    <p:sldId id="715" r:id="rId40"/>
    <p:sldId id="716" r:id="rId41"/>
    <p:sldId id="717" r:id="rId42"/>
    <p:sldId id="718" r:id="rId43"/>
    <p:sldId id="778" r:id="rId44"/>
    <p:sldId id="396" r:id="rId45"/>
    <p:sldId id="397" r:id="rId46"/>
    <p:sldId id="398" r:id="rId47"/>
    <p:sldId id="779" r:id="rId48"/>
    <p:sldId id="406" r:id="rId49"/>
    <p:sldId id="407" r:id="rId50"/>
    <p:sldId id="408" r:id="rId51"/>
    <p:sldId id="776" r:id="rId52"/>
    <p:sldId id="519" r:id="rId53"/>
    <p:sldId id="520" r:id="rId54"/>
    <p:sldId id="521" r:id="rId55"/>
    <p:sldId id="522" r:id="rId56"/>
    <p:sldId id="532" r:id="rId57"/>
    <p:sldId id="533" r:id="rId58"/>
    <p:sldId id="723" r:id="rId59"/>
    <p:sldId id="770" r:id="rId60"/>
    <p:sldId id="771" r:id="rId61"/>
    <p:sldId id="772" r:id="rId62"/>
    <p:sldId id="773" r:id="rId63"/>
    <p:sldId id="774" r:id="rId64"/>
    <p:sldId id="733" r:id="rId65"/>
    <p:sldId id="734" r:id="rId66"/>
    <p:sldId id="735" r:id="rId67"/>
    <p:sldId id="736" r:id="rId68"/>
    <p:sldId id="737" r:id="rId69"/>
    <p:sldId id="738" r:id="rId70"/>
    <p:sldId id="739" r:id="rId71"/>
    <p:sldId id="740" r:id="rId72"/>
    <p:sldId id="741" r:id="rId73"/>
    <p:sldId id="767" r:id="rId74"/>
    <p:sldId id="768" r:id="rId75"/>
    <p:sldId id="769" r:id="rId76"/>
    <p:sldId id="777" r:id="rId77"/>
    <p:sldId id="552" r:id="rId78"/>
    <p:sldId id="553" r:id="rId79"/>
    <p:sldId id="554" r:id="rId80"/>
    <p:sldId id="504" r:id="rId81"/>
    <p:sldId id="505" r:id="rId82"/>
    <p:sldId id="506" r:id="rId83"/>
    <p:sldId id="507" r:id="rId84"/>
    <p:sldId id="508" r:id="rId85"/>
    <p:sldId id="727" r:id="rId86"/>
    <p:sldId id="742" r:id="rId87"/>
    <p:sldId id="743" r:id="rId88"/>
    <p:sldId id="744" r:id="rId89"/>
    <p:sldId id="745" r:id="rId90"/>
    <p:sldId id="746" r:id="rId91"/>
    <p:sldId id="747" r:id="rId92"/>
    <p:sldId id="748" r:id="rId93"/>
    <p:sldId id="749" r:id="rId94"/>
    <p:sldId id="750" r:id="rId95"/>
    <p:sldId id="751" r:id="rId96"/>
    <p:sldId id="752" r:id="rId97"/>
    <p:sldId id="753" r:id="rId98"/>
    <p:sldId id="754" r:id="rId99"/>
    <p:sldId id="755" r:id="rId100"/>
    <p:sldId id="757" r:id="rId101"/>
    <p:sldId id="758" r:id="rId102"/>
    <p:sldId id="780" r:id="rId10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diagrams/_rels/data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1.jpeg"/><Relationship Id="rId1" Type="http://schemas.openxmlformats.org/officeDocument/2006/relationships/image" Target="../media/image41.jpeg"/><Relationship Id="rId6" Type="http://schemas.openxmlformats.org/officeDocument/2006/relationships/image" Target="../media/image91.jpeg"/><Relationship Id="rId5" Type="http://schemas.openxmlformats.org/officeDocument/2006/relationships/image" Target="../media/image85.jpeg"/><Relationship Id="rId4" Type="http://schemas.openxmlformats.org/officeDocument/2006/relationships/image" Target="../media/image7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21.jpeg"/><Relationship Id="rId1" Type="http://schemas.openxmlformats.org/officeDocument/2006/relationships/image" Target="../media/image11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A1988-2D91-40F1-9179-CEB51F80140F}" type="doc">
      <dgm:prSet loTypeId="urn:microsoft.com/office/officeart/2005/8/layout/hList7#1" loCatId="list" qsTypeId="urn:microsoft.com/office/officeart/2005/8/quickstyle/simple1" qsCatId="simple" csTypeId="urn:microsoft.com/office/officeart/2005/8/colors/accent1_2" csCatId="accent1" phldr="1"/>
      <dgm:spPr/>
      <dgm:t>
        <a:bodyPr/>
        <a:lstStyle/>
        <a:p>
          <a:endParaRPr lang="zh-CN" altLang="en-US"/>
        </a:p>
      </dgm:t>
    </dgm:pt>
    <dgm:pt modelId="{7C7715C5-95FB-4824-999C-EB2DDE7DF385}">
      <dgm:prSet phldrT="[文本]" custT="1"/>
      <dgm:spPr/>
      <dgm:t>
        <a:bodyPr/>
        <a:lstStyle/>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理想</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与</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现实</a:t>
          </a:r>
        </a:p>
      </dgm:t>
    </dgm:pt>
    <dgm:pt modelId="{F74A4358-57F2-4756-8040-CE1FE7F7C260}" type="parTrans" cxnId="{BCA3CFFC-26C6-41E9-A226-EDDAB15A4A4A}">
      <dgm:prSet/>
      <dgm:spPr/>
      <dgm:t>
        <a:bodyPr/>
        <a:lstStyle/>
        <a:p>
          <a:endParaRPr lang="zh-CN" altLang="en-US"/>
        </a:p>
      </dgm:t>
    </dgm:pt>
    <dgm:pt modelId="{1AF921EB-BC4B-4E70-B9F4-F485DE392B9E}" type="sibTrans" cxnId="{BCA3CFFC-26C6-41E9-A226-EDDAB15A4A4A}">
      <dgm:prSet/>
      <dgm:spPr/>
      <dgm:t>
        <a:bodyPr/>
        <a:lstStyle/>
        <a:p>
          <a:endParaRPr lang="zh-CN" altLang="en-US"/>
        </a:p>
      </dgm:t>
    </dgm:pt>
    <dgm:pt modelId="{8B80308F-DBFA-4526-80F2-2E5B2A9D9E63}">
      <dgm:prSet phldrT="[文本]" custT="1"/>
      <dgm:spPr/>
      <dgm:t>
        <a:bodyPr/>
        <a:lstStyle/>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个人</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与</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集体</a:t>
          </a:r>
        </a:p>
      </dgm:t>
    </dgm:pt>
    <dgm:pt modelId="{83E8326D-7782-46A4-848A-27DA436C1E89}" type="parTrans" cxnId="{62E6A404-2FD7-4C6A-8EC0-9188EB0C17B1}">
      <dgm:prSet/>
      <dgm:spPr/>
      <dgm:t>
        <a:bodyPr/>
        <a:lstStyle/>
        <a:p>
          <a:endParaRPr lang="zh-CN" altLang="en-US"/>
        </a:p>
      </dgm:t>
    </dgm:pt>
    <dgm:pt modelId="{B1758CC0-9FC3-4235-A8BA-DABF584B5113}" type="sibTrans" cxnId="{62E6A404-2FD7-4C6A-8EC0-9188EB0C17B1}">
      <dgm:prSet/>
      <dgm:spPr/>
      <dgm:t>
        <a:bodyPr/>
        <a:lstStyle/>
        <a:p>
          <a:endParaRPr lang="zh-CN" altLang="en-US"/>
        </a:p>
      </dgm:t>
    </dgm:pt>
    <dgm:pt modelId="{00DB4BA7-0636-4828-97A3-3E686D4A4FEF}">
      <dgm:prSet phldrT="[文本]" custT="1"/>
      <dgm:spPr/>
      <dgm:t>
        <a:bodyPr/>
        <a:lstStyle/>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竞争</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与</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合作</a:t>
          </a:r>
        </a:p>
      </dgm:t>
    </dgm:pt>
    <dgm:pt modelId="{D5B4B707-FF93-4FB3-A837-F23C354D4255}" type="parTrans" cxnId="{BCFF8A19-5E4A-4C31-B8CD-60A473A3FFFB}">
      <dgm:prSet/>
      <dgm:spPr/>
      <dgm:t>
        <a:bodyPr/>
        <a:lstStyle/>
        <a:p>
          <a:endParaRPr lang="zh-CN" altLang="en-US"/>
        </a:p>
      </dgm:t>
    </dgm:pt>
    <dgm:pt modelId="{778AA117-FC03-44F5-9A5C-4589D2663D00}" type="sibTrans" cxnId="{BCFF8A19-5E4A-4C31-B8CD-60A473A3FFFB}">
      <dgm:prSet/>
      <dgm:spPr/>
      <dgm:t>
        <a:bodyPr/>
        <a:lstStyle/>
        <a:p>
          <a:endParaRPr lang="zh-CN" altLang="en-US"/>
        </a:p>
      </dgm:t>
    </dgm:pt>
    <dgm:pt modelId="{4F6842D3-700D-47D6-B5B3-F9A3A86DFF21}">
      <dgm:prSet phldrT="[文本]" custT="1"/>
      <dgm:spPr/>
      <dgm:t>
        <a:bodyPr/>
        <a:lstStyle/>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权利</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与</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义务</a:t>
          </a:r>
        </a:p>
      </dgm:t>
    </dgm:pt>
    <dgm:pt modelId="{AE95BFA5-CA20-425D-974E-AA20396B3425}" type="parTrans" cxnId="{0A3BC216-EEA7-467B-812E-102DC3CBC00C}">
      <dgm:prSet/>
      <dgm:spPr/>
      <dgm:t>
        <a:bodyPr/>
        <a:lstStyle/>
        <a:p>
          <a:endParaRPr lang="zh-CN" altLang="en-US"/>
        </a:p>
      </dgm:t>
    </dgm:pt>
    <dgm:pt modelId="{183D77BF-AA52-4404-994E-573BD997EE1C}" type="sibTrans" cxnId="{0A3BC216-EEA7-467B-812E-102DC3CBC00C}">
      <dgm:prSet/>
      <dgm:spPr/>
      <dgm:t>
        <a:bodyPr/>
        <a:lstStyle/>
        <a:p>
          <a:endParaRPr lang="zh-CN" altLang="en-US"/>
        </a:p>
      </dgm:t>
    </dgm:pt>
    <dgm:pt modelId="{2CE30919-43E5-4908-AFD4-2C856B8CEEA8}">
      <dgm:prSet phldrT="[文本]" custT="1"/>
      <dgm:spPr/>
      <dgm:t>
        <a:bodyPr/>
        <a:lstStyle/>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友谊</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与</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爱情</a:t>
          </a:r>
        </a:p>
      </dgm:t>
    </dgm:pt>
    <dgm:pt modelId="{A5EDB5A9-1E98-457E-B8BE-75AA4C65314F}" type="parTrans" cxnId="{266DD2E7-8A6D-4425-90DE-C715A95EDCB7}">
      <dgm:prSet/>
      <dgm:spPr/>
      <dgm:t>
        <a:bodyPr/>
        <a:lstStyle/>
        <a:p>
          <a:endParaRPr lang="zh-CN" altLang="en-US"/>
        </a:p>
      </dgm:t>
    </dgm:pt>
    <dgm:pt modelId="{6030E854-9A3B-4A1F-AA24-95AB4FB4E7A5}" type="sibTrans" cxnId="{266DD2E7-8A6D-4425-90DE-C715A95EDCB7}">
      <dgm:prSet/>
      <dgm:spPr/>
      <dgm:t>
        <a:bodyPr/>
        <a:lstStyle/>
        <a:p>
          <a:endParaRPr lang="zh-CN" altLang="en-US"/>
        </a:p>
      </dgm:t>
    </dgm:pt>
    <dgm:pt modelId="{220B9594-8972-4E3A-8A99-65E59928FE1E}">
      <dgm:prSet phldrT="[文本]" custT="1"/>
      <dgm:spPr/>
      <dgm:t>
        <a:bodyPr/>
        <a:lstStyle/>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学习</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与</a:t>
          </a:r>
          <a:endParaRPr lang="en-US" altLang="zh-CN" sz="2000" b="0" dirty="0">
            <a:solidFill>
              <a:schemeClr val="tx1"/>
            </a:solidFill>
            <a:latin typeface="微软雅黑" panose="020B0503020204020204" pitchFamily="34" charset="-122"/>
            <a:ea typeface="微软雅黑" panose="020B0503020204020204" pitchFamily="34" charset="-122"/>
          </a:endParaRPr>
        </a:p>
        <a:p>
          <a:pPr>
            <a:lnSpc>
              <a:spcPts val="1400"/>
            </a:lnSpc>
          </a:pPr>
          <a:r>
            <a:rPr lang="zh-CN" altLang="en-US" sz="2000" b="0" dirty="0">
              <a:solidFill>
                <a:schemeClr val="tx1"/>
              </a:solidFill>
              <a:latin typeface="微软雅黑" panose="020B0503020204020204" pitchFamily="34" charset="-122"/>
              <a:ea typeface="微软雅黑" panose="020B0503020204020204" pitchFamily="34" charset="-122"/>
            </a:rPr>
            <a:t>工作</a:t>
          </a:r>
        </a:p>
      </dgm:t>
    </dgm:pt>
    <dgm:pt modelId="{78ECC76E-60D6-4CD4-A108-AF4F9E7E91F9}" type="parTrans" cxnId="{2F9E1073-7840-4C33-8F92-60C38037E57C}">
      <dgm:prSet/>
      <dgm:spPr/>
      <dgm:t>
        <a:bodyPr/>
        <a:lstStyle/>
        <a:p>
          <a:endParaRPr lang="zh-CN" altLang="en-US"/>
        </a:p>
      </dgm:t>
    </dgm:pt>
    <dgm:pt modelId="{FB469777-7ED4-4125-8AF5-2338F904B96F}" type="sibTrans" cxnId="{2F9E1073-7840-4C33-8F92-60C38037E57C}">
      <dgm:prSet/>
      <dgm:spPr/>
      <dgm:t>
        <a:bodyPr/>
        <a:lstStyle/>
        <a:p>
          <a:endParaRPr lang="zh-CN" altLang="en-US"/>
        </a:p>
      </dgm:t>
    </dgm:pt>
    <dgm:pt modelId="{F5460ADC-1EBE-44D9-8FA8-2539DB6D6A83}" type="pres">
      <dgm:prSet presAssocID="{414A1988-2D91-40F1-9179-CEB51F80140F}" presName="Name0" presStyleCnt="0">
        <dgm:presLayoutVars>
          <dgm:dir/>
          <dgm:resizeHandles val="exact"/>
        </dgm:presLayoutVars>
      </dgm:prSet>
      <dgm:spPr/>
      <dgm:t>
        <a:bodyPr/>
        <a:lstStyle/>
        <a:p>
          <a:endParaRPr lang="zh-CN" altLang="en-US"/>
        </a:p>
      </dgm:t>
    </dgm:pt>
    <dgm:pt modelId="{AF053D7D-4E4B-4364-BD42-06AFB82D0F8F}" type="pres">
      <dgm:prSet presAssocID="{414A1988-2D91-40F1-9179-CEB51F80140F}" presName="fgShape" presStyleLbl="fgShp" presStyleIdx="0" presStyleCnt="1" custScaleX="115623" custScaleY="171332" custLinFactY="100000" custLinFactNeighborX="-732" custLinFactNeighborY="115879"/>
      <dgm:spPr/>
    </dgm:pt>
    <dgm:pt modelId="{76FC594E-7250-4076-8AC5-23B667C11E06}" type="pres">
      <dgm:prSet presAssocID="{414A1988-2D91-40F1-9179-CEB51F80140F}" presName="linComp" presStyleCnt="0"/>
      <dgm:spPr/>
    </dgm:pt>
    <dgm:pt modelId="{9569695D-0DB6-40B9-BF31-185C1B5D998F}" type="pres">
      <dgm:prSet presAssocID="{7C7715C5-95FB-4824-999C-EB2DDE7DF385}" presName="compNode" presStyleCnt="0"/>
      <dgm:spPr/>
    </dgm:pt>
    <dgm:pt modelId="{7DBECFDB-9836-460A-94CA-85F3E5DDE751}" type="pres">
      <dgm:prSet presAssocID="{7C7715C5-95FB-4824-999C-EB2DDE7DF385}" presName="bkgdShape" presStyleLbl="node1" presStyleIdx="0" presStyleCnt="6" custScaleX="38748" custScaleY="100000" custLinFactNeighborX="-18731" custLinFactNeighborY="5125"/>
      <dgm:spPr/>
      <dgm:t>
        <a:bodyPr/>
        <a:lstStyle/>
        <a:p>
          <a:endParaRPr lang="zh-CN" altLang="en-US"/>
        </a:p>
      </dgm:t>
    </dgm:pt>
    <dgm:pt modelId="{1A35B5F7-79F3-4E03-AC0C-7D0104BA2E87}" type="pres">
      <dgm:prSet presAssocID="{7C7715C5-95FB-4824-999C-EB2DDE7DF385}" presName="nodeTx" presStyleLbl="node1" presStyleIdx="0" presStyleCnt="6">
        <dgm:presLayoutVars>
          <dgm:bulletEnabled val="1"/>
        </dgm:presLayoutVars>
      </dgm:prSet>
      <dgm:spPr/>
      <dgm:t>
        <a:bodyPr/>
        <a:lstStyle/>
        <a:p>
          <a:endParaRPr lang="zh-CN" altLang="en-US"/>
        </a:p>
      </dgm:t>
    </dgm:pt>
    <dgm:pt modelId="{C78353A9-96A1-4D46-A9E3-36B987B2C29C}" type="pres">
      <dgm:prSet presAssocID="{7C7715C5-95FB-4824-999C-EB2DDE7DF385}" presName="invisiNode" presStyleLbl="node1" presStyleIdx="0" presStyleCnt="6"/>
      <dgm:spPr/>
    </dgm:pt>
    <dgm:pt modelId="{0AE93A62-A678-4CA4-8326-48FB05FA7C84}" type="pres">
      <dgm:prSet presAssocID="{7C7715C5-95FB-4824-999C-EB2DDE7DF385}" presName="imagNode" presStyleLbl="fgImgPlace1" presStyleIdx="0" presStyleCnt="6" custScaleX="71805" custScaleY="78613" custLinFactNeighborX="-42367" custLinFactNeighborY="-3081"/>
      <dgm:spPr>
        <a:blipFill rotWithShape="0">
          <a:blip xmlns:r="http://schemas.openxmlformats.org/officeDocument/2006/relationships" r:embed="rId1"/>
          <a:stretch>
            <a:fillRect/>
          </a:stretch>
        </a:blipFill>
      </dgm:spPr>
    </dgm:pt>
    <dgm:pt modelId="{E63C3D5E-7224-4EE8-A61A-F77C158523E1}" type="pres">
      <dgm:prSet presAssocID="{1AF921EB-BC4B-4E70-B9F4-F485DE392B9E}" presName="sibTrans" presStyleLbl="sibTrans2D1" presStyleIdx="0" presStyleCnt="0"/>
      <dgm:spPr/>
      <dgm:t>
        <a:bodyPr/>
        <a:lstStyle/>
        <a:p>
          <a:endParaRPr lang="zh-CN" altLang="en-US"/>
        </a:p>
      </dgm:t>
    </dgm:pt>
    <dgm:pt modelId="{A2D5E054-B968-41BB-A4D5-5F73860E5862}" type="pres">
      <dgm:prSet presAssocID="{8B80308F-DBFA-4526-80F2-2E5B2A9D9E63}" presName="compNode" presStyleCnt="0"/>
      <dgm:spPr/>
    </dgm:pt>
    <dgm:pt modelId="{E3E7DE18-E31C-470C-BE1B-A20952556D22}" type="pres">
      <dgm:prSet presAssocID="{8B80308F-DBFA-4526-80F2-2E5B2A9D9E63}" presName="bkgdShape" presStyleLbl="node1" presStyleIdx="1" presStyleCnt="6" custScaleX="37569" custScaleY="98724" custLinFactNeighborX="-11021" custLinFactNeighborY="319"/>
      <dgm:spPr/>
      <dgm:t>
        <a:bodyPr/>
        <a:lstStyle/>
        <a:p>
          <a:endParaRPr lang="zh-CN" altLang="en-US"/>
        </a:p>
      </dgm:t>
    </dgm:pt>
    <dgm:pt modelId="{47400EBE-B9DD-479B-9893-53FDF56180A7}" type="pres">
      <dgm:prSet presAssocID="{8B80308F-DBFA-4526-80F2-2E5B2A9D9E63}" presName="nodeTx" presStyleLbl="node1" presStyleIdx="1" presStyleCnt="6">
        <dgm:presLayoutVars>
          <dgm:bulletEnabled val="1"/>
        </dgm:presLayoutVars>
      </dgm:prSet>
      <dgm:spPr/>
      <dgm:t>
        <a:bodyPr/>
        <a:lstStyle/>
        <a:p>
          <a:endParaRPr lang="zh-CN" altLang="en-US"/>
        </a:p>
      </dgm:t>
    </dgm:pt>
    <dgm:pt modelId="{E1785D8C-45B1-4C9D-B7BA-D18A69A246F8}" type="pres">
      <dgm:prSet presAssocID="{8B80308F-DBFA-4526-80F2-2E5B2A9D9E63}" presName="invisiNode" presStyleLbl="node1" presStyleIdx="1" presStyleCnt="6"/>
      <dgm:spPr/>
    </dgm:pt>
    <dgm:pt modelId="{AB37729E-B514-4DA0-AF9C-C52DB7348982}" type="pres">
      <dgm:prSet presAssocID="{8B80308F-DBFA-4526-80F2-2E5B2A9D9E63}" presName="imagNode" presStyleLbl="fgImgPlace1" presStyleIdx="1" presStyleCnt="6" custScaleX="74540" custScaleY="74911" custLinFactNeighborX="-26301" custLinFactNeighborY="-6591"/>
      <dgm:spPr>
        <a:blipFill rotWithShape="0">
          <a:blip xmlns:r="http://schemas.openxmlformats.org/officeDocument/2006/relationships" r:embed="rId2"/>
          <a:stretch>
            <a:fillRect/>
          </a:stretch>
        </a:blipFill>
      </dgm:spPr>
    </dgm:pt>
    <dgm:pt modelId="{8BEDCA53-171F-4C44-A4E8-AC6AE26B0D1C}" type="pres">
      <dgm:prSet presAssocID="{B1758CC0-9FC3-4235-A8BA-DABF584B5113}" presName="sibTrans" presStyleLbl="sibTrans2D1" presStyleIdx="0" presStyleCnt="0"/>
      <dgm:spPr/>
      <dgm:t>
        <a:bodyPr/>
        <a:lstStyle/>
        <a:p>
          <a:endParaRPr lang="zh-CN" altLang="en-US"/>
        </a:p>
      </dgm:t>
    </dgm:pt>
    <dgm:pt modelId="{443E5208-A421-4681-85A7-C71A144AE389}" type="pres">
      <dgm:prSet presAssocID="{00DB4BA7-0636-4828-97A3-3E686D4A4FEF}" presName="compNode" presStyleCnt="0"/>
      <dgm:spPr/>
    </dgm:pt>
    <dgm:pt modelId="{BAEF01CA-1F6F-4CE6-9C15-1A635B7A815F}" type="pres">
      <dgm:prSet presAssocID="{00DB4BA7-0636-4828-97A3-3E686D4A4FEF}" presName="bkgdShape" presStyleLbl="node1" presStyleIdx="2" presStyleCnt="6" custScaleX="35200" custScaleY="100000" custLinFactNeighborX="-3291" custLinFactNeighborY="302"/>
      <dgm:spPr/>
      <dgm:t>
        <a:bodyPr/>
        <a:lstStyle/>
        <a:p>
          <a:endParaRPr lang="zh-CN" altLang="en-US"/>
        </a:p>
      </dgm:t>
    </dgm:pt>
    <dgm:pt modelId="{5E498ADB-2217-4A2F-B7E7-EC0B7FA7D2CE}" type="pres">
      <dgm:prSet presAssocID="{00DB4BA7-0636-4828-97A3-3E686D4A4FEF}" presName="nodeTx" presStyleLbl="node1" presStyleIdx="2" presStyleCnt="6">
        <dgm:presLayoutVars>
          <dgm:bulletEnabled val="1"/>
        </dgm:presLayoutVars>
      </dgm:prSet>
      <dgm:spPr/>
      <dgm:t>
        <a:bodyPr/>
        <a:lstStyle/>
        <a:p>
          <a:endParaRPr lang="zh-CN" altLang="en-US"/>
        </a:p>
      </dgm:t>
    </dgm:pt>
    <dgm:pt modelId="{984ADACD-C00E-4FB3-8B9B-2CE779B387F3}" type="pres">
      <dgm:prSet presAssocID="{00DB4BA7-0636-4828-97A3-3E686D4A4FEF}" presName="invisiNode" presStyleLbl="node1" presStyleIdx="2" presStyleCnt="6"/>
      <dgm:spPr/>
    </dgm:pt>
    <dgm:pt modelId="{699CAB89-C796-47D1-BECE-849278A79BEC}" type="pres">
      <dgm:prSet presAssocID="{00DB4BA7-0636-4828-97A3-3E686D4A4FEF}" presName="imagNode" presStyleLbl="fgImgPlace1" presStyleIdx="2" presStyleCnt="6" custScaleX="70093" custScaleY="78567" custLinFactNeighborX="-7244" custLinFactNeighborY="-3805"/>
      <dgm:spPr>
        <a:blipFill rotWithShape="0">
          <a:blip xmlns:r="http://schemas.openxmlformats.org/officeDocument/2006/relationships" r:embed="rId3"/>
          <a:stretch>
            <a:fillRect/>
          </a:stretch>
        </a:blipFill>
      </dgm:spPr>
    </dgm:pt>
    <dgm:pt modelId="{AA154D30-2601-49CE-84DC-DE2175905448}" type="pres">
      <dgm:prSet presAssocID="{778AA117-FC03-44F5-9A5C-4589D2663D00}" presName="sibTrans" presStyleLbl="sibTrans2D1" presStyleIdx="0" presStyleCnt="0"/>
      <dgm:spPr/>
      <dgm:t>
        <a:bodyPr/>
        <a:lstStyle/>
        <a:p>
          <a:endParaRPr lang="zh-CN" altLang="en-US"/>
        </a:p>
      </dgm:t>
    </dgm:pt>
    <dgm:pt modelId="{695751B4-4476-4FFC-B2F4-7FF7C1CB2468}" type="pres">
      <dgm:prSet presAssocID="{4F6842D3-700D-47D6-B5B3-F9A3A86DFF21}" presName="compNode" presStyleCnt="0"/>
      <dgm:spPr/>
    </dgm:pt>
    <dgm:pt modelId="{7EE56B24-B14F-448B-BEBF-A31468262826}" type="pres">
      <dgm:prSet presAssocID="{4F6842D3-700D-47D6-B5B3-F9A3A86DFF21}" presName="bkgdShape" presStyleLbl="node1" presStyleIdx="3" presStyleCnt="6" custScaleX="35140" custScaleY="100000" custLinFactNeighborX="1217" custLinFactNeighborY="302"/>
      <dgm:spPr/>
      <dgm:t>
        <a:bodyPr/>
        <a:lstStyle/>
        <a:p>
          <a:endParaRPr lang="zh-CN" altLang="en-US"/>
        </a:p>
      </dgm:t>
    </dgm:pt>
    <dgm:pt modelId="{CD31391B-42AB-409A-BD83-BCFF0B81733C}" type="pres">
      <dgm:prSet presAssocID="{4F6842D3-700D-47D6-B5B3-F9A3A86DFF21}" presName="nodeTx" presStyleLbl="node1" presStyleIdx="3" presStyleCnt="6">
        <dgm:presLayoutVars>
          <dgm:bulletEnabled val="1"/>
        </dgm:presLayoutVars>
      </dgm:prSet>
      <dgm:spPr/>
      <dgm:t>
        <a:bodyPr/>
        <a:lstStyle/>
        <a:p>
          <a:endParaRPr lang="zh-CN" altLang="en-US"/>
        </a:p>
      </dgm:t>
    </dgm:pt>
    <dgm:pt modelId="{2A95C05B-CB96-4A85-B925-2492E60D7FF0}" type="pres">
      <dgm:prSet presAssocID="{4F6842D3-700D-47D6-B5B3-F9A3A86DFF21}" presName="invisiNode" presStyleLbl="node1" presStyleIdx="3" presStyleCnt="6"/>
      <dgm:spPr/>
    </dgm:pt>
    <dgm:pt modelId="{CE1C1CFA-E540-4315-8D56-03565F520472}" type="pres">
      <dgm:prSet presAssocID="{4F6842D3-700D-47D6-B5B3-F9A3A86DFF21}" presName="imagNode" presStyleLbl="fgImgPlace1" presStyleIdx="3" presStyleCnt="6" custScaleX="72968" custScaleY="73161" custLinFactNeighborX="2716" custLinFactNeighborY="-6508"/>
      <dgm:spPr>
        <a:blipFill rotWithShape="0">
          <a:blip xmlns:r="http://schemas.openxmlformats.org/officeDocument/2006/relationships" r:embed="rId4"/>
          <a:stretch>
            <a:fillRect/>
          </a:stretch>
        </a:blipFill>
      </dgm:spPr>
    </dgm:pt>
    <dgm:pt modelId="{8F557A36-C454-44FC-A257-5B5CECC28A9E}" type="pres">
      <dgm:prSet presAssocID="{183D77BF-AA52-4404-994E-573BD997EE1C}" presName="sibTrans" presStyleLbl="sibTrans2D1" presStyleIdx="0" presStyleCnt="0"/>
      <dgm:spPr/>
      <dgm:t>
        <a:bodyPr/>
        <a:lstStyle/>
        <a:p>
          <a:endParaRPr lang="zh-CN" altLang="en-US"/>
        </a:p>
      </dgm:t>
    </dgm:pt>
    <dgm:pt modelId="{E0E004BE-913D-4033-B062-4D30B7409651}" type="pres">
      <dgm:prSet presAssocID="{2CE30919-43E5-4908-AFD4-2C856B8CEEA8}" presName="compNode" presStyleCnt="0"/>
      <dgm:spPr/>
    </dgm:pt>
    <dgm:pt modelId="{71E12714-7CB3-43B5-8477-B170FB20FD5A}" type="pres">
      <dgm:prSet presAssocID="{2CE30919-43E5-4908-AFD4-2C856B8CEEA8}" presName="bkgdShape" presStyleLbl="node1" presStyleIdx="4" presStyleCnt="6" custScaleX="36582" custScaleY="100000" custLinFactNeighborX="3719"/>
      <dgm:spPr/>
      <dgm:t>
        <a:bodyPr/>
        <a:lstStyle/>
        <a:p>
          <a:endParaRPr lang="zh-CN" altLang="en-US"/>
        </a:p>
      </dgm:t>
    </dgm:pt>
    <dgm:pt modelId="{FDC8D543-260F-4341-A194-540045F30995}" type="pres">
      <dgm:prSet presAssocID="{2CE30919-43E5-4908-AFD4-2C856B8CEEA8}" presName="nodeTx" presStyleLbl="node1" presStyleIdx="4" presStyleCnt="6">
        <dgm:presLayoutVars>
          <dgm:bulletEnabled val="1"/>
        </dgm:presLayoutVars>
      </dgm:prSet>
      <dgm:spPr/>
      <dgm:t>
        <a:bodyPr/>
        <a:lstStyle/>
        <a:p>
          <a:endParaRPr lang="zh-CN" altLang="en-US"/>
        </a:p>
      </dgm:t>
    </dgm:pt>
    <dgm:pt modelId="{09A637ED-7937-4B0E-91F9-25820F1CDD6E}" type="pres">
      <dgm:prSet presAssocID="{2CE30919-43E5-4908-AFD4-2C856B8CEEA8}" presName="invisiNode" presStyleLbl="node1" presStyleIdx="4" presStyleCnt="6"/>
      <dgm:spPr/>
    </dgm:pt>
    <dgm:pt modelId="{A29EE358-C36D-4CC4-BBF2-9DBC09F928A0}" type="pres">
      <dgm:prSet presAssocID="{2CE30919-43E5-4908-AFD4-2C856B8CEEA8}" presName="imagNode" presStyleLbl="fgImgPlace1" presStyleIdx="4" presStyleCnt="6" custScaleX="67836" custScaleY="78357" custLinFactNeighborX="7244" custLinFactNeighborY="-9054"/>
      <dgm:spPr>
        <a:blipFill rotWithShape="0">
          <a:blip xmlns:r="http://schemas.openxmlformats.org/officeDocument/2006/relationships" r:embed="rId5"/>
          <a:stretch>
            <a:fillRect/>
          </a:stretch>
        </a:blipFill>
      </dgm:spPr>
    </dgm:pt>
    <dgm:pt modelId="{A8843D3E-289B-47F4-9646-349B25E98A36}" type="pres">
      <dgm:prSet presAssocID="{6030E854-9A3B-4A1F-AA24-95AB4FB4E7A5}" presName="sibTrans" presStyleLbl="sibTrans2D1" presStyleIdx="0" presStyleCnt="0"/>
      <dgm:spPr/>
      <dgm:t>
        <a:bodyPr/>
        <a:lstStyle/>
        <a:p>
          <a:endParaRPr lang="zh-CN" altLang="en-US"/>
        </a:p>
      </dgm:t>
    </dgm:pt>
    <dgm:pt modelId="{3653D137-710F-465C-8FBE-ADC53E3ED7DE}" type="pres">
      <dgm:prSet presAssocID="{220B9594-8972-4E3A-8A99-65E59928FE1E}" presName="compNode" presStyleCnt="0"/>
      <dgm:spPr/>
    </dgm:pt>
    <dgm:pt modelId="{ACEC527D-1005-4BD4-8587-BA7246E12A38}" type="pres">
      <dgm:prSet presAssocID="{220B9594-8972-4E3A-8A99-65E59928FE1E}" presName="bkgdShape" presStyleLbl="node1" presStyleIdx="5" presStyleCnt="6" custScaleX="40294" custScaleY="100000" custLinFactNeighborX="9716" custLinFactNeighborY="7538"/>
      <dgm:spPr/>
      <dgm:t>
        <a:bodyPr/>
        <a:lstStyle/>
        <a:p>
          <a:endParaRPr lang="zh-CN" altLang="en-US"/>
        </a:p>
      </dgm:t>
    </dgm:pt>
    <dgm:pt modelId="{2AE1443A-53D8-4D7E-B4FD-4AFB912C7AC3}" type="pres">
      <dgm:prSet presAssocID="{220B9594-8972-4E3A-8A99-65E59928FE1E}" presName="nodeTx" presStyleLbl="node1" presStyleIdx="5" presStyleCnt="6">
        <dgm:presLayoutVars>
          <dgm:bulletEnabled val="1"/>
        </dgm:presLayoutVars>
      </dgm:prSet>
      <dgm:spPr/>
      <dgm:t>
        <a:bodyPr/>
        <a:lstStyle/>
        <a:p>
          <a:endParaRPr lang="zh-CN" altLang="en-US"/>
        </a:p>
      </dgm:t>
    </dgm:pt>
    <dgm:pt modelId="{1D6754A8-B7A4-4956-880C-3ABA2A16340B}" type="pres">
      <dgm:prSet presAssocID="{220B9594-8972-4E3A-8A99-65E59928FE1E}" presName="invisiNode" presStyleLbl="node1" presStyleIdx="5" presStyleCnt="6"/>
      <dgm:spPr/>
    </dgm:pt>
    <dgm:pt modelId="{6A36B26C-6318-4144-A68B-E209BD5D4688}" type="pres">
      <dgm:prSet presAssocID="{220B9594-8972-4E3A-8A99-65E59928FE1E}" presName="imagNode" presStyleLbl="fgImgPlace1" presStyleIdx="5" presStyleCnt="6" custScaleX="78415" custScaleY="78641" custLinFactNeighborX="20157" custLinFactNeighborY="-9869"/>
      <dgm:spPr>
        <a:blipFill rotWithShape="0">
          <a:blip xmlns:r="http://schemas.openxmlformats.org/officeDocument/2006/relationships" r:embed="rId6"/>
          <a:stretch>
            <a:fillRect/>
          </a:stretch>
        </a:blipFill>
      </dgm:spPr>
    </dgm:pt>
  </dgm:ptLst>
  <dgm:cxnLst>
    <dgm:cxn modelId="{FA7ECD3A-E9BF-4105-9D27-408C4296C088}" type="presOf" srcId="{7C7715C5-95FB-4824-999C-EB2DDE7DF385}" destId="{1A35B5F7-79F3-4E03-AC0C-7D0104BA2E87}" srcOrd="1" destOrd="0" presId="urn:microsoft.com/office/officeart/2005/8/layout/hList7#1"/>
    <dgm:cxn modelId="{D2ABCAD7-E093-4AF7-85A5-98F1959D9AE8}" type="presOf" srcId="{8B80308F-DBFA-4526-80F2-2E5B2A9D9E63}" destId="{E3E7DE18-E31C-470C-BE1B-A20952556D22}" srcOrd="0" destOrd="0" presId="urn:microsoft.com/office/officeart/2005/8/layout/hList7#1"/>
    <dgm:cxn modelId="{BCA3CFFC-26C6-41E9-A226-EDDAB15A4A4A}" srcId="{414A1988-2D91-40F1-9179-CEB51F80140F}" destId="{7C7715C5-95FB-4824-999C-EB2DDE7DF385}" srcOrd="0" destOrd="0" parTransId="{F74A4358-57F2-4756-8040-CE1FE7F7C260}" sibTransId="{1AF921EB-BC4B-4E70-B9F4-F485DE392B9E}"/>
    <dgm:cxn modelId="{32043FE8-D8BB-4AEC-9F51-7949751BF668}" type="presOf" srcId="{778AA117-FC03-44F5-9A5C-4589D2663D00}" destId="{AA154D30-2601-49CE-84DC-DE2175905448}" srcOrd="0" destOrd="0" presId="urn:microsoft.com/office/officeart/2005/8/layout/hList7#1"/>
    <dgm:cxn modelId="{0A3BC216-EEA7-467B-812E-102DC3CBC00C}" srcId="{414A1988-2D91-40F1-9179-CEB51F80140F}" destId="{4F6842D3-700D-47D6-B5B3-F9A3A86DFF21}" srcOrd="3" destOrd="0" parTransId="{AE95BFA5-CA20-425D-974E-AA20396B3425}" sibTransId="{183D77BF-AA52-4404-994E-573BD997EE1C}"/>
    <dgm:cxn modelId="{A88F096F-617C-42ED-872D-34A3B7F2C687}" type="presOf" srcId="{7C7715C5-95FB-4824-999C-EB2DDE7DF385}" destId="{7DBECFDB-9836-460A-94CA-85F3E5DDE751}" srcOrd="0" destOrd="0" presId="urn:microsoft.com/office/officeart/2005/8/layout/hList7#1"/>
    <dgm:cxn modelId="{62E6A404-2FD7-4C6A-8EC0-9188EB0C17B1}" srcId="{414A1988-2D91-40F1-9179-CEB51F80140F}" destId="{8B80308F-DBFA-4526-80F2-2E5B2A9D9E63}" srcOrd="1" destOrd="0" parTransId="{83E8326D-7782-46A4-848A-27DA436C1E89}" sibTransId="{B1758CC0-9FC3-4235-A8BA-DABF584B5113}"/>
    <dgm:cxn modelId="{10C82D91-0A2E-4F9D-BBFF-1C1C330CB662}" type="presOf" srcId="{183D77BF-AA52-4404-994E-573BD997EE1C}" destId="{8F557A36-C454-44FC-A257-5B5CECC28A9E}" srcOrd="0" destOrd="0" presId="urn:microsoft.com/office/officeart/2005/8/layout/hList7#1"/>
    <dgm:cxn modelId="{2ADE7DE0-F9E3-48D1-8300-1589B73C44ED}" type="presOf" srcId="{00DB4BA7-0636-4828-97A3-3E686D4A4FEF}" destId="{BAEF01CA-1F6F-4CE6-9C15-1A635B7A815F}" srcOrd="0" destOrd="0" presId="urn:microsoft.com/office/officeart/2005/8/layout/hList7#1"/>
    <dgm:cxn modelId="{6E2E07A1-2A58-4F04-91DE-F5E949ED23C0}" type="presOf" srcId="{1AF921EB-BC4B-4E70-B9F4-F485DE392B9E}" destId="{E63C3D5E-7224-4EE8-A61A-F77C158523E1}" srcOrd="0" destOrd="0" presId="urn:microsoft.com/office/officeart/2005/8/layout/hList7#1"/>
    <dgm:cxn modelId="{9F708089-461C-48AE-9D93-23F807B16CA1}" type="presOf" srcId="{2CE30919-43E5-4908-AFD4-2C856B8CEEA8}" destId="{FDC8D543-260F-4341-A194-540045F30995}" srcOrd="1" destOrd="0" presId="urn:microsoft.com/office/officeart/2005/8/layout/hList7#1"/>
    <dgm:cxn modelId="{2F9E1073-7840-4C33-8F92-60C38037E57C}" srcId="{414A1988-2D91-40F1-9179-CEB51F80140F}" destId="{220B9594-8972-4E3A-8A99-65E59928FE1E}" srcOrd="5" destOrd="0" parTransId="{78ECC76E-60D6-4CD4-A108-AF4F9E7E91F9}" sibTransId="{FB469777-7ED4-4125-8AF5-2338F904B96F}"/>
    <dgm:cxn modelId="{298AAED3-3EDD-4843-A31B-67A43E20151B}" type="presOf" srcId="{8B80308F-DBFA-4526-80F2-2E5B2A9D9E63}" destId="{47400EBE-B9DD-479B-9893-53FDF56180A7}" srcOrd="1" destOrd="0" presId="urn:microsoft.com/office/officeart/2005/8/layout/hList7#1"/>
    <dgm:cxn modelId="{5C8BBA5A-87B8-4418-BFF2-3F6EC5369799}" type="presOf" srcId="{00DB4BA7-0636-4828-97A3-3E686D4A4FEF}" destId="{5E498ADB-2217-4A2F-B7E7-EC0B7FA7D2CE}" srcOrd="1" destOrd="0" presId="urn:microsoft.com/office/officeart/2005/8/layout/hList7#1"/>
    <dgm:cxn modelId="{BCFF8A19-5E4A-4C31-B8CD-60A473A3FFFB}" srcId="{414A1988-2D91-40F1-9179-CEB51F80140F}" destId="{00DB4BA7-0636-4828-97A3-3E686D4A4FEF}" srcOrd="2" destOrd="0" parTransId="{D5B4B707-FF93-4FB3-A837-F23C354D4255}" sibTransId="{778AA117-FC03-44F5-9A5C-4589D2663D00}"/>
    <dgm:cxn modelId="{EB11E972-0D9D-4054-83CA-63B86F24C24D}" type="presOf" srcId="{6030E854-9A3B-4A1F-AA24-95AB4FB4E7A5}" destId="{A8843D3E-289B-47F4-9646-349B25E98A36}" srcOrd="0" destOrd="0" presId="urn:microsoft.com/office/officeart/2005/8/layout/hList7#1"/>
    <dgm:cxn modelId="{43632F66-64E9-45C9-B4B0-8DF6D76B95A2}" type="presOf" srcId="{414A1988-2D91-40F1-9179-CEB51F80140F}" destId="{F5460ADC-1EBE-44D9-8FA8-2539DB6D6A83}" srcOrd="0" destOrd="0" presId="urn:microsoft.com/office/officeart/2005/8/layout/hList7#1"/>
    <dgm:cxn modelId="{266DD2E7-8A6D-4425-90DE-C715A95EDCB7}" srcId="{414A1988-2D91-40F1-9179-CEB51F80140F}" destId="{2CE30919-43E5-4908-AFD4-2C856B8CEEA8}" srcOrd="4" destOrd="0" parTransId="{A5EDB5A9-1E98-457E-B8BE-75AA4C65314F}" sibTransId="{6030E854-9A3B-4A1F-AA24-95AB4FB4E7A5}"/>
    <dgm:cxn modelId="{ADB87486-E1D7-455B-AF53-BF254DD4BAB4}" type="presOf" srcId="{220B9594-8972-4E3A-8A99-65E59928FE1E}" destId="{ACEC527D-1005-4BD4-8587-BA7246E12A38}" srcOrd="0" destOrd="0" presId="urn:microsoft.com/office/officeart/2005/8/layout/hList7#1"/>
    <dgm:cxn modelId="{8769219A-93EF-43E3-94F0-5BFF07B4A861}" type="presOf" srcId="{4F6842D3-700D-47D6-B5B3-F9A3A86DFF21}" destId="{CD31391B-42AB-409A-BD83-BCFF0B81733C}" srcOrd="1" destOrd="0" presId="urn:microsoft.com/office/officeart/2005/8/layout/hList7#1"/>
    <dgm:cxn modelId="{5F9C092C-F0C2-4C00-BD96-F1AA5E43D783}" type="presOf" srcId="{B1758CC0-9FC3-4235-A8BA-DABF584B5113}" destId="{8BEDCA53-171F-4C44-A4E8-AC6AE26B0D1C}" srcOrd="0" destOrd="0" presId="urn:microsoft.com/office/officeart/2005/8/layout/hList7#1"/>
    <dgm:cxn modelId="{BEEB323C-5A42-493B-AB02-2A0E2A73AAF9}" type="presOf" srcId="{2CE30919-43E5-4908-AFD4-2C856B8CEEA8}" destId="{71E12714-7CB3-43B5-8477-B170FB20FD5A}" srcOrd="0" destOrd="0" presId="urn:microsoft.com/office/officeart/2005/8/layout/hList7#1"/>
    <dgm:cxn modelId="{78F21574-10EB-4F4B-B11D-5C2115082101}" type="presOf" srcId="{220B9594-8972-4E3A-8A99-65E59928FE1E}" destId="{2AE1443A-53D8-4D7E-B4FD-4AFB912C7AC3}" srcOrd="1" destOrd="0" presId="urn:microsoft.com/office/officeart/2005/8/layout/hList7#1"/>
    <dgm:cxn modelId="{8732DB9E-AF75-4F85-A6CB-FEA8024ACCF3}" type="presOf" srcId="{4F6842D3-700D-47D6-B5B3-F9A3A86DFF21}" destId="{7EE56B24-B14F-448B-BEBF-A31468262826}" srcOrd="0" destOrd="0" presId="urn:microsoft.com/office/officeart/2005/8/layout/hList7#1"/>
    <dgm:cxn modelId="{2CEEE49A-CA08-4935-A969-3D3CB15328ED}" type="presParOf" srcId="{F5460ADC-1EBE-44D9-8FA8-2539DB6D6A83}" destId="{AF053D7D-4E4B-4364-BD42-06AFB82D0F8F}" srcOrd="0" destOrd="0" presId="urn:microsoft.com/office/officeart/2005/8/layout/hList7#1"/>
    <dgm:cxn modelId="{4EAC1E34-B1F0-4CEE-97A0-852DE2C2F502}" type="presParOf" srcId="{F5460ADC-1EBE-44D9-8FA8-2539DB6D6A83}" destId="{76FC594E-7250-4076-8AC5-23B667C11E06}" srcOrd="1" destOrd="0" presId="urn:microsoft.com/office/officeart/2005/8/layout/hList7#1"/>
    <dgm:cxn modelId="{8B71257A-954B-4209-97DD-0B9F569BAB56}" type="presParOf" srcId="{76FC594E-7250-4076-8AC5-23B667C11E06}" destId="{9569695D-0DB6-40B9-BF31-185C1B5D998F}" srcOrd="0" destOrd="0" presId="urn:microsoft.com/office/officeart/2005/8/layout/hList7#1"/>
    <dgm:cxn modelId="{EAE4E4BB-4FFE-45F4-9797-4BB17640E660}" type="presParOf" srcId="{9569695D-0DB6-40B9-BF31-185C1B5D998F}" destId="{7DBECFDB-9836-460A-94CA-85F3E5DDE751}" srcOrd="0" destOrd="0" presId="urn:microsoft.com/office/officeart/2005/8/layout/hList7#1"/>
    <dgm:cxn modelId="{B417B670-31DE-4DB1-828F-74DBEEB52F70}" type="presParOf" srcId="{9569695D-0DB6-40B9-BF31-185C1B5D998F}" destId="{1A35B5F7-79F3-4E03-AC0C-7D0104BA2E87}" srcOrd="1" destOrd="0" presId="urn:microsoft.com/office/officeart/2005/8/layout/hList7#1"/>
    <dgm:cxn modelId="{BC5575A6-41B5-4F9E-BD7F-8E441200EB9F}" type="presParOf" srcId="{9569695D-0DB6-40B9-BF31-185C1B5D998F}" destId="{C78353A9-96A1-4D46-A9E3-36B987B2C29C}" srcOrd="2" destOrd="0" presId="urn:microsoft.com/office/officeart/2005/8/layout/hList7#1"/>
    <dgm:cxn modelId="{B4A69482-1317-4089-AB3C-78285AD589FF}" type="presParOf" srcId="{9569695D-0DB6-40B9-BF31-185C1B5D998F}" destId="{0AE93A62-A678-4CA4-8326-48FB05FA7C84}" srcOrd="3" destOrd="0" presId="urn:microsoft.com/office/officeart/2005/8/layout/hList7#1"/>
    <dgm:cxn modelId="{BA05C2AC-875A-4C1A-9A1D-8496877B4E2F}" type="presParOf" srcId="{76FC594E-7250-4076-8AC5-23B667C11E06}" destId="{E63C3D5E-7224-4EE8-A61A-F77C158523E1}" srcOrd="1" destOrd="0" presId="urn:microsoft.com/office/officeart/2005/8/layout/hList7#1"/>
    <dgm:cxn modelId="{BCA34AB4-476A-43F3-9801-1C6CEBBE1430}" type="presParOf" srcId="{76FC594E-7250-4076-8AC5-23B667C11E06}" destId="{A2D5E054-B968-41BB-A4D5-5F73860E5862}" srcOrd="2" destOrd="0" presId="urn:microsoft.com/office/officeart/2005/8/layout/hList7#1"/>
    <dgm:cxn modelId="{172D6FA3-4725-45F7-8A55-D3E886024ED6}" type="presParOf" srcId="{A2D5E054-B968-41BB-A4D5-5F73860E5862}" destId="{E3E7DE18-E31C-470C-BE1B-A20952556D22}" srcOrd="0" destOrd="0" presId="urn:microsoft.com/office/officeart/2005/8/layout/hList7#1"/>
    <dgm:cxn modelId="{BE38CD40-7831-44B8-8F90-560EF7A8F67B}" type="presParOf" srcId="{A2D5E054-B968-41BB-A4D5-5F73860E5862}" destId="{47400EBE-B9DD-479B-9893-53FDF56180A7}" srcOrd="1" destOrd="0" presId="urn:microsoft.com/office/officeart/2005/8/layout/hList7#1"/>
    <dgm:cxn modelId="{0832A05D-A85B-4357-B67A-679F58C18BEB}" type="presParOf" srcId="{A2D5E054-B968-41BB-A4D5-5F73860E5862}" destId="{E1785D8C-45B1-4C9D-B7BA-D18A69A246F8}" srcOrd="2" destOrd="0" presId="urn:microsoft.com/office/officeart/2005/8/layout/hList7#1"/>
    <dgm:cxn modelId="{51302375-3E44-4936-BEBC-CB9A2220AA43}" type="presParOf" srcId="{A2D5E054-B968-41BB-A4D5-5F73860E5862}" destId="{AB37729E-B514-4DA0-AF9C-C52DB7348982}" srcOrd="3" destOrd="0" presId="urn:microsoft.com/office/officeart/2005/8/layout/hList7#1"/>
    <dgm:cxn modelId="{7EF1ED88-CA7D-4569-B204-0BF0E6D5845B}" type="presParOf" srcId="{76FC594E-7250-4076-8AC5-23B667C11E06}" destId="{8BEDCA53-171F-4C44-A4E8-AC6AE26B0D1C}" srcOrd="3" destOrd="0" presId="urn:microsoft.com/office/officeart/2005/8/layout/hList7#1"/>
    <dgm:cxn modelId="{DB31840C-8751-431D-802D-1D68697E2392}" type="presParOf" srcId="{76FC594E-7250-4076-8AC5-23B667C11E06}" destId="{443E5208-A421-4681-85A7-C71A144AE389}" srcOrd="4" destOrd="0" presId="urn:microsoft.com/office/officeart/2005/8/layout/hList7#1"/>
    <dgm:cxn modelId="{DC31EBFF-503A-4605-96AF-10AB21222A5D}" type="presParOf" srcId="{443E5208-A421-4681-85A7-C71A144AE389}" destId="{BAEF01CA-1F6F-4CE6-9C15-1A635B7A815F}" srcOrd="0" destOrd="0" presId="urn:microsoft.com/office/officeart/2005/8/layout/hList7#1"/>
    <dgm:cxn modelId="{D28E6B36-2CD9-44C3-B0A3-A37C19B809F2}" type="presParOf" srcId="{443E5208-A421-4681-85A7-C71A144AE389}" destId="{5E498ADB-2217-4A2F-B7E7-EC0B7FA7D2CE}" srcOrd="1" destOrd="0" presId="urn:microsoft.com/office/officeart/2005/8/layout/hList7#1"/>
    <dgm:cxn modelId="{3D8B06A1-83D8-4D17-8CB0-D5CA3294934B}" type="presParOf" srcId="{443E5208-A421-4681-85A7-C71A144AE389}" destId="{984ADACD-C00E-4FB3-8B9B-2CE779B387F3}" srcOrd="2" destOrd="0" presId="urn:microsoft.com/office/officeart/2005/8/layout/hList7#1"/>
    <dgm:cxn modelId="{9863BD40-F6DB-4911-929B-0E63343653CF}" type="presParOf" srcId="{443E5208-A421-4681-85A7-C71A144AE389}" destId="{699CAB89-C796-47D1-BECE-849278A79BEC}" srcOrd="3" destOrd="0" presId="urn:microsoft.com/office/officeart/2005/8/layout/hList7#1"/>
    <dgm:cxn modelId="{64E5CD32-9C72-429D-BC90-1C254256FF1E}" type="presParOf" srcId="{76FC594E-7250-4076-8AC5-23B667C11E06}" destId="{AA154D30-2601-49CE-84DC-DE2175905448}" srcOrd="5" destOrd="0" presId="urn:microsoft.com/office/officeart/2005/8/layout/hList7#1"/>
    <dgm:cxn modelId="{7BAA3824-7B05-4EF4-B32E-0E5BC6088874}" type="presParOf" srcId="{76FC594E-7250-4076-8AC5-23B667C11E06}" destId="{695751B4-4476-4FFC-B2F4-7FF7C1CB2468}" srcOrd="6" destOrd="0" presId="urn:microsoft.com/office/officeart/2005/8/layout/hList7#1"/>
    <dgm:cxn modelId="{532528E3-170B-44B7-ABF8-E0AD201F97C4}" type="presParOf" srcId="{695751B4-4476-4FFC-B2F4-7FF7C1CB2468}" destId="{7EE56B24-B14F-448B-BEBF-A31468262826}" srcOrd="0" destOrd="0" presId="urn:microsoft.com/office/officeart/2005/8/layout/hList7#1"/>
    <dgm:cxn modelId="{EA720416-F33A-43E2-8266-82DFF3DA03D9}" type="presParOf" srcId="{695751B4-4476-4FFC-B2F4-7FF7C1CB2468}" destId="{CD31391B-42AB-409A-BD83-BCFF0B81733C}" srcOrd="1" destOrd="0" presId="urn:microsoft.com/office/officeart/2005/8/layout/hList7#1"/>
    <dgm:cxn modelId="{79447650-15B7-4948-995E-E7615680B2E9}" type="presParOf" srcId="{695751B4-4476-4FFC-B2F4-7FF7C1CB2468}" destId="{2A95C05B-CB96-4A85-B925-2492E60D7FF0}" srcOrd="2" destOrd="0" presId="urn:microsoft.com/office/officeart/2005/8/layout/hList7#1"/>
    <dgm:cxn modelId="{CD7FA64C-847B-44C0-8D02-F2E21536EC7B}" type="presParOf" srcId="{695751B4-4476-4FFC-B2F4-7FF7C1CB2468}" destId="{CE1C1CFA-E540-4315-8D56-03565F520472}" srcOrd="3" destOrd="0" presId="urn:microsoft.com/office/officeart/2005/8/layout/hList7#1"/>
    <dgm:cxn modelId="{EE6282F1-A402-4265-ADFF-146A46B68594}" type="presParOf" srcId="{76FC594E-7250-4076-8AC5-23B667C11E06}" destId="{8F557A36-C454-44FC-A257-5B5CECC28A9E}" srcOrd="7" destOrd="0" presId="urn:microsoft.com/office/officeart/2005/8/layout/hList7#1"/>
    <dgm:cxn modelId="{79A8BB46-34AF-4EB2-84CA-76346FD51815}" type="presParOf" srcId="{76FC594E-7250-4076-8AC5-23B667C11E06}" destId="{E0E004BE-913D-4033-B062-4D30B7409651}" srcOrd="8" destOrd="0" presId="urn:microsoft.com/office/officeart/2005/8/layout/hList7#1"/>
    <dgm:cxn modelId="{0D1841F6-DF86-44A2-A1BE-EB525EBA22F3}" type="presParOf" srcId="{E0E004BE-913D-4033-B062-4D30B7409651}" destId="{71E12714-7CB3-43B5-8477-B170FB20FD5A}" srcOrd="0" destOrd="0" presId="urn:microsoft.com/office/officeart/2005/8/layout/hList7#1"/>
    <dgm:cxn modelId="{23755179-1162-4308-A708-21E66121D26C}" type="presParOf" srcId="{E0E004BE-913D-4033-B062-4D30B7409651}" destId="{FDC8D543-260F-4341-A194-540045F30995}" srcOrd="1" destOrd="0" presId="urn:microsoft.com/office/officeart/2005/8/layout/hList7#1"/>
    <dgm:cxn modelId="{CAF4AD91-CDB5-4707-8D17-D6D48B0256A9}" type="presParOf" srcId="{E0E004BE-913D-4033-B062-4D30B7409651}" destId="{09A637ED-7937-4B0E-91F9-25820F1CDD6E}" srcOrd="2" destOrd="0" presId="urn:microsoft.com/office/officeart/2005/8/layout/hList7#1"/>
    <dgm:cxn modelId="{35A7E329-1610-48BC-99A4-8074B457BBD6}" type="presParOf" srcId="{E0E004BE-913D-4033-B062-4D30B7409651}" destId="{A29EE358-C36D-4CC4-BBF2-9DBC09F928A0}" srcOrd="3" destOrd="0" presId="urn:microsoft.com/office/officeart/2005/8/layout/hList7#1"/>
    <dgm:cxn modelId="{0D3AD811-0C5C-446E-B3B6-72E3462A342A}" type="presParOf" srcId="{76FC594E-7250-4076-8AC5-23B667C11E06}" destId="{A8843D3E-289B-47F4-9646-349B25E98A36}" srcOrd="9" destOrd="0" presId="urn:microsoft.com/office/officeart/2005/8/layout/hList7#1"/>
    <dgm:cxn modelId="{36FBFBB3-212B-4640-AE40-F5FA7E3DAFF9}" type="presParOf" srcId="{76FC594E-7250-4076-8AC5-23B667C11E06}" destId="{3653D137-710F-465C-8FBE-ADC53E3ED7DE}" srcOrd="10" destOrd="0" presId="urn:microsoft.com/office/officeart/2005/8/layout/hList7#1"/>
    <dgm:cxn modelId="{8877DB9F-E14D-491C-9677-5E5DF366D5FC}" type="presParOf" srcId="{3653D137-710F-465C-8FBE-ADC53E3ED7DE}" destId="{ACEC527D-1005-4BD4-8587-BA7246E12A38}" srcOrd="0" destOrd="0" presId="urn:microsoft.com/office/officeart/2005/8/layout/hList7#1"/>
    <dgm:cxn modelId="{FDB1B1DA-3AB1-428F-B0EA-FCB4507F4B64}" type="presParOf" srcId="{3653D137-710F-465C-8FBE-ADC53E3ED7DE}" destId="{2AE1443A-53D8-4D7E-B4FD-4AFB912C7AC3}" srcOrd="1" destOrd="0" presId="urn:microsoft.com/office/officeart/2005/8/layout/hList7#1"/>
    <dgm:cxn modelId="{F6169048-83E1-4DD6-8A61-B11ED42D7962}" type="presParOf" srcId="{3653D137-710F-465C-8FBE-ADC53E3ED7DE}" destId="{1D6754A8-B7A4-4956-880C-3ABA2A16340B}" srcOrd="2" destOrd="0" presId="urn:microsoft.com/office/officeart/2005/8/layout/hList7#1"/>
    <dgm:cxn modelId="{F8631163-58BE-4FDC-919A-4B76048A5E89}" type="presParOf" srcId="{3653D137-710F-465C-8FBE-ADC53E3ED7DE}" destId="{6A36B26C-6318-4144-A68B-E209BD5D4688}" srcOrd="3" destOrd="0" presId="urn:microsoft.com/office/officeart/2005/8/layout/hList7#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D6813B-43AC-4277-B33E-4755BF4D1CEF}"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zh-CN" altLang="en-US"/>
        </a:p>
      </dgm:t>
    </dgm:pt>
    <dgm:pt modelId="{F7467739-4699-4A3F-BED1-31CB7722E955}">
      <dgm:prSet custT="1"/>
      <dgm:spPr>
        <a:solidFill>
          <a:srgbClr val="FFC000"/>
        </a:solidFill>
      </dgm:spPr>
      <dgm:t>
        <a:bodyPr/>
        <a:lstStyle/>
        <a:p>
          <a:pPr algn="l" rtl="0"/>
          <a:r>
            <a:rPr lang="en-US" sz="1800" b="1" dirty="0">
              <a:solidFill>
                <a:schemeClr val="tx1"/>
              </a:solidFill>
              <a:latin typeface="Microsoft JhengHei" panose="020B0604030504040204" pitchFamily="34" charset="-120"/>
              <a:ea typeface="Microsoft JhengHei" panose="020B0604030504040204" pitchFamily="34" charset="-120"/>
            </a:rPr>
            <a:t>institution that teaches and examines students in many branches of advanced learning ,awarding degrees and providing facilities for academic research.</a:t>
          </a:r>
          <a:endParaRPr lang="zh-CN" sz="1800" b="1" dirty="0">
            <a:solidFill>
              <a:schemeClr val="tx1"/>
            </a:solidFill>
            <a:latin typeface="Microsoft JhengHei" panose="020B0604030504040204" pitchFamily="34" charset="-120"/>
            <a:ea typeface="Microsoft JhengHei" panose="020B0604030504040204" pitchFamily="34" charset="-120"/>
          </a:endParaRPr>
        </a:p>
      </dgm:t>
    </dgm:pt>
    <dgm:pt modelId="{AEFBA49A-A2FE-427F-91DE-33B9CE026C2F}" type="parTrans" cxnId="{84E3C889-A26D-4266-850C-4585CB5DCD81}">
      <dgm:prSet/>
      <dgm:spPr/>
      <dgm:t>
        <a:bodyPr/>
        <a:lstStyle/>
        <a:p>
          <a:endParaRPr lang="zh-CN" altLang="en-US"/>
        </a:p>
      </dgm:t>
    </dgm:pt>
    <dgm:pt modelId="{36191E18-1262-4C7F-926F-13D66D94C323}" type="sibTrans" cxnId="{84E3C889-A26D-4266-850C-4585CB5DCD81}">
      <dgm:prSet/>
      <dgm:spPr/>
      <dgm:t>
        <a:bodyPr/>
        <a:lstStyle/>
        <a:p>
          <a:endParaRPr lang="zh-CN" altLang="en-US"/>
        </a:p>
      </dgm:t>
    </dgm:pt>
    <dgm:pt modelId="{53892A20-BACB-4BD4-8DD4-429624053197}">
      <dgm:prSet custT="1"/>
      <dgm:spPr>
        <a:solidFill>
          <a:srgbClr val="92D050"/>
        </a:solidFill>
      </dgm:spPr>
      <dgm:t>
        <a:bodyPr/>
        <a:lstStyle/>
        <a:p>
          <a:pPr algn="l" rtl="0"/>
          <a:r>
            <a:rPr lang="zh-CN" sz="1800" b="0" dirty="0">
              <a:solidFill>
                <a:schemeClr val="tx1"/>
              </a:solidFill>
              <a:latin typeface="微软雅黑" panose="020B0503020204020204" pitchFamily="34" charset="-122"/>
              <a:ea typeface="微软雅黑" panose="020B0503020204020204" pitchFamily="34" charset="-122"/>
            </a:rPr>
            <a:t>高等学府，通常包括一所文理学院、研究生院和专业学院，</a:t>
          </a:r>
          <a:r>
            <a:rPr lang="zh-CN" altLang="en-US" sz="1800" b="0" dirty="0">
              <a:solidFill>
                <a:schemeClr val="tx1"/>
              </a:solidFill>
              <a:latin typeface="微软雅黑" panose="020B0503020204020204" pitchFamily="34" charset="-122"/>
              <a:ea typeface="微软雅黑" panose="020B0503020204020204" pitchFamily="34" charset="-122"/>
            </a:rPr>
            <a:t>并     </a:t>
          </a:r>
          <a:r>
            <a:rPr lang="zh-CN" sz="1800" b="0" dirty="0">
              <a:solidFill>
                <a:schemeClr val="tx1"/>
              </a:solidFill>
              <a:latin typeface="微软雅黑" panose="020B0503020204020204" pitchFamily="34" charset="-122"/>
              <a:ea typeface="微软雅黑" panose="020B0503020204020204" pitchFamily="34" charset="-122"/>
            </a:rPr>
            <a:t>有权授予各个学科领域的学位。</a:t>
          </a:r>
          <a:endParaRPr lang="en-US" sz="1800" b="0" dirty="0">
            <a:solidFill>
              <a:schemeClr val="tx1"/>
            </a:solidFill>
            <a:latin typeface="微软雅黑" panose="020B0503020204020204" pitchFamily="34" charset="-122"/>
            <a:ea typeface="微软雅黑" panose="020B0503020204020204" pitchFamily="34" charset="-122"/>
          </a:endParaRPr>
        </a:p>
      </dgm:t>
    </dgm:pt>
    <dgm:pt modelId="{5184B14E-D6BC-45AC-9D04-3EE22CD30A77}" type="parTrans" cxnId="{E119ACAA-27FA-49B2-A824-4FEBDB11AE69}">
      <dgm:prSet/>
      <dgm:spPr/>
      <dgm:t>
        <a:bodyPr/>
        <a:lstStyle/>
        <a:p>
          <a:endParaRPr lang="zh-CN" altLang="en-US"/>
        </a:p>
      </dgm:t>
    </dgm:pt>
    <dgm:pt modelId="{28870B1D-2AFE-4A5B-A01E-C6A09AB7722C}" type="sibTrans" cxnId="{E119ACAA-27FA-49B2-A824-4FEBDB11AE69}">
      <dgm:prSet/>
      <dgm:spPr/>
      <dgm:t>
        <a:bodyPr/>
        <a:lstStyle/>
        <a:p>
          <a:endParaRPr lang="zh-CN" altLang="en-US"/>
        </a:p>
      </dgm:t>
    </dgm:pt>
    <dgm:pt modelId="{4C86B115-3784-4124-A64E-3C5D7461A9A2}">
      <dgm:prSet custT="1"/>
      <dgm:spPr>
        <a:solidFill>
          <a:srgbClr val="CC99FF"/>
        </a:solidFill>
      </dgm:spPr>
      <dgm:t>
        <a:bodyPr/>
        <a:lstStyle/>
        <a:p>
          <a:pPr algn="l" rtl="0"/>
          <a:r>
            <a:rPr lang="zh-CN" sz="1800" b="0" dirty="0">
              <a:solidFill>
                <a:schemeClr val="tx1"/>
              </a:solidFill>
              <a:latin typeface="微软雅黑" panose="020B0503020204020204" pitchFamily="34" charset="-122"/>
              <a:ea typeface="微软雅黑" panose="020B0503020204020204" pitchFamily="34" charset="-122"/>
            </a:rPr>
            <a:t>拉丁文“大学”（</a:t>
          </a:r>
          <a:r>
            <a:rPr lang="en-US" sz="1800" b="0" dirty="0" err="1">
              <a:solidFill>
                <a:schemeClr val="tx1"/>
              </a:solidFill>
              <a:latin typeface="微软雅黑" panose="020B0503020204020204" pitchFamily="34" charset="-122"/>
              <a:ea typeface="微软雅黑" panose="020B0503020204020204" pitchFamily="34" charset="-122"/>
            </a:rPr>
            <a:t>universitas</a:t>
          </a:r>
          <a:r>
            <a:rPr lang="en-US" sz="1800" b="0" dirty="0">
              <a:solidFill>
                <a:schemeClr val="tx1"/>
              </a:solidFill>
              <a:latin typeface="微软雅黑" panose="020B0503020204020204" pitchFamily="34" charset="-122"/>
              <a:ea typeface="微软雅黑" panose="020B0503020204020204" pitchFamily="34" charset="-122"/>
            </a:rPr>
            <a:t>)</a:t>
          </a:r>
          <a:r>
            <a:rPr lang="zh-CN" altLang="en-US" sz="1800" b="0" dirty="0">
              <a:solidFill>
                <a:schemeClr val="tx1"/>
              </a:solidFill>
              <a:latin typeface="微软雅黑" panose="020B0503020204020204" pitchFamily="34" charset="-122"/>
              <a:ea typeface="微软雅黑" panose="020B0503020204020204" pitchFamily="34" charset="-122"/>
            </a:rPr>
            <a:t>，</a:t>
          </a:r>
          <a:r>
            <a:rPr lang="zh-CN" sz="1800" b="0" dirty="0">
              <a:solidFill>
                <a:schemeClr val="tx1"/>
              </a:solidFill>
              <a:latin typeface="微软雅黑" panose="020B0503020204020204" pitchFamily="34" charset="-122"/>
              <a:ea typeface="微软雅黑" panose="020B0503020204020204" pitchFamily="34" charset="-122"/>
            </a:rPr>
            <a:t>原意是“行会”、“社团”、“公会”之意，起初并没有学术或教育的意思，后来则专指</a:t>
          </a:r>
          <a:r>
            <a:rPr lang="en-US" sz="1800" b="0" dirty="0">
              <a:solidFill>
                <a:schemeClr val="tx1"/>
              </a:solidFill>
              <a:latin typeface="微软雅黑" panose="020B0503020204020204" pitchFamily="34" charset="-122"/>
              <a:ea typeface="微软雅黑" panose="020B0503020204020204" pitchFamily="34" charset="-122"/>
            </a:rPr>
            <a:t>12</a:t>
          </a:r>
          <a:r>
            <a:rPr lang="zh-CN" sz="1800" b="0" dirty="0">
              <a:solidFill>
                <a:schemeClr val="tx1"/>
              </a:solidFill>
              <a:latin typeface="微软雅黑" panose="020B0503020204020204" pitchFamily="34" charset="-122"/>
              <a:ea typeface="微软雅黑" panose="020B0503020204020204" pitchFamily="34" charset="-122"/>
            </a:rPr>
            <a:t>世纪末在欧洲出现的一种高等教育机构。</a:t>
          </a:r>
        </a:p>
      </dgm:t>
    </dgm:pt>
    <dgm:pt modelId="{7C9551B9-4B25-415F-B9EB-D939AD7DFE5C}" type="parTrans" cxnId="{730DCCC0-8D66-41B5-95BD-F05734BF8389}">
      <dgm:prSet/>
      <dgm:spPr/>
      <dgm:t>
        <a:bodyPr/>
        <a:lstStyle/>
        <a:p>
          <a:endParaRPr lang="zh-CN" altLang="en-US"/>
        </a:p>
      </dgm:t>
    </dgm:pt>
    <dgm:pt modelId="{720A8EF8-039C-47E9-AC37-AB406EA04D4A}" type="sibTrans" cxnId="{730DCCC0-8D66-41B5-95BD-F05734BF8389}">
      <dgm:prSet/>
      <dgm:spPr/>
      <dgm:t>
        <a:bodyPr/>
        <a:lstStyle/>
        <a:p>
          <a:endParaRPr lang="zh-CN" altLang="en-US"/>
        </a:p>
      </dgm:t>
    </dgm:pt>
    <dgm:pt modelId="{31567EB1-77FC-4002-941D-F0C66C03DC36}" type="pres">
      <dgm:prSet presAssocID="{06D6813B-43AC-4277-B33E-4755BF4D1CEF}" presName="linearFlow" presStyleCnt="0">
        <dgm:presLayoutVars>
          <dgm:dir/>
          <dgm:resizeHandles val="exact"/>
        </dgm:presLayoutVars>
      </dgm:prSet>
      <dgm:spPr/>
      <dgm:t>
        <a:bodyPr/>
        <a:lstStyle/>
        <a:p>
          <a:endParaRPr lang="zh-CN" altLang="en-US"/>
        </a:p>
      </dgm:t>
    </dgm:pt>
    <dgm:pt modelId="{30D67221-8404-4B82-9826-89D64EF2E474}" type="pres">
      <dgm:prSet presAssocID="{F7467739-4699-4A3F-BED1-31CB7722E955}" presName="composite" presStyleCnt="0"/>
      <dgm:spPr/>
    </dgm:pt>
    <dgm:pt modelId="{A9447516-5D89-4E09-98F7-F3D508A7D504}" type="pres">
      <dgm:prSet presAssocID="{F7467739-4699-4A3F-BED1-31CB7722E955}" presName="imgShp" presStyleLbl="fgImgPlace1" presStyleIdx="0" presStyleCnt="3" custLinFactNeighborX="-83959" custLinFactNeighborY="10248"/>
      <dgm:spPr>
        <a:blipFill rotWithShape="0">
          <a:blip xmlns:r="http://schemas.openxmlformats.org/officeDocument/2006/relationships" r:embed="rId1"/>
          <a:stretch>
            <a:fillRect/>
          </a:stretch>
        </a:blipFill>
      </dgm:spPr>
    </dgm:pt>
    <dgm:pt modelId="{DCA3EE8D-727A-4D9B-A9CC-FCA4E2212569}" type="pres">
      <dgm:prSet presAssocID="{F7467739-4699-4A3F-BED1-31CB7722E955}" presName="txShp" presStyleLbl="node1" presStyleIdx="0" presStyleCnt="3" custScaleX="131064" custScaleY="105574" custLinFactNeighborX="4864" custLinFactNeighborY="11470">
        <dgm:presLayoutVars>
          <dgm:bulletEnabled val="1"/>
        </dgm:presLayoutVars>
      </dgm:prSet>
      <dgm:spPr/>
      <dgm:t>
        <a:bodyPr/>
        <a:lstStyle/>
        <a:p>
          <a:endParaRPr lang="zh-CN" altLang="en-US"/>
        </a:p>
      </dgm:t>
    </dgm:pt>
    <dgm:pt modelId="{A13A27F3-3033-4FCA-8783-A8DEDF2C1986}" type="pres">
      <dgm:prSet presAssocID="{36191E18-1262-4C7F-926F-13D66D94C323}" presName="spacing" presStyleCnt="0"/>
      <dgm:spPr/>
    </dgm:pt>
    <dgm:pt modelId="{97AC728D-3F62-46D9-9BEF-59E3B0727981}" type="pres">
      <dgm:prSet presAssocID="{53892A20-BACB-4BD4-8DD4-429624053197}" presName="composite" presStyleCnt="0"/>
      <dgm:spPr/>
    </dgm:pt>
    <dgm:pt modelId="{4BBAFD9A-714F-4974-B3DD-8A17754BBD16}" type="pres">
      <dgm:prSet presAssocID="{53892A20-BACB-4BD4-8DD4-429624053197}" presName="imgShp" presStyleLbl="fgImgPlace1" presStyleIdx="1" presStyleCnt="3" custLinFactNeighborX="-81439" custLinFactNeighborY="-1147"/>
      <dgm:spPr>
        <a:blipFill rotWithShape="0">
          <a:blip xmlns:r="http://schemas.openxmlformats.org/officeDocument/2006/relationships" r:embed="rId2"/>
          <a:stretch>
            <a:fillRect/>
          </a:stretch>
        </a:blipFill>
      </dgm:spPr>
    </dgm:pt>
    <dgm:pt modelId="{EF666A79-E889-4EAD-AD2D-42976EA8EA2B}" type="pres">
      <dgm:prSet presAssocID="{53892A20-BACB-4BD4-8DD4-429624053197}" presName="txShp" presStyleLbl="node1" presStyleIdx="1" presStyleCnt="3" custScaleX="134058" custScaleY="93686" custLinFactNeighborX="3367" custLinFactNeighborY="-3441">
        <dgm:presLayoutVars>
          <dgm:bulletEnabled val="1"/>
        </dgm:presLayoutVars>
      </dgm:prSet>
      <dgm:spPr/>
      <dgm:t>
        <a:bodyPr/>
        <a:lstStyle/>
        <a:p>
          <a:endParaRPr lang="zh-CN" altLang="en-US"/>
        </a:p>
      </dgm:t>
    </dgm:pt>
    <dgm:pt modelId="{52367BCB-7F0D-4234-A7B2-CF81AC5695C0}" type="pres">
      <dgm:prSet presAssocID="{28870B1D-2AFE-4A5B-A01E-C6A09AB7722C}" presName="spacing" presStyleCnt="0"/>
      <dgm:spPr/>
    </dgm:pt>
    <dgm:pt modelId="{AF743BD1-0632-476D-B334-B14E3AB1F478}" type="pres">
      <dgm:prSet presAssocID="{4C86B115-3784-4124-A64E-3C5D7461A9A2}" presName="composite" presStyleCnt="0"/>
      <dgm:spPr/>
    </dgm:pt>
    <dgm:pt modelId="{4D9D1020-5C4E-4DD8-857A-B138924E8CE4}" type="pres">
      <dgm:prSet presAssocID="{4C86B115-3784-4124-A64E-3C5D7461A9A2}" presName="imgShp" presStyleLbl="fgImgPlace1" presStyleIdx="2" presStyleCnt="3" custLinFactNeighborX="-83653" custLinFactNeighborY="-13802"/>
      <dgm:spPr>
        <a:blipFill rotWithShape="0">
          <a:blip xmlns:r="http://schemas.openxmlformats.org/officeDocument/2006/relationships" r:embed="rId3"/>
          <a:stretch>
            <a:fillRect/>
          </a:stretch>
        </a:blipFill>
      </dgm:spPr>
    </dgm:pt>
    <dgm:pt modelId="{BD9317CC-F571-40E9-9CF5-BFE2D7C22437}" type="pres">
      <dgm:prSet presAssocID="{4C86B115-3784-4124-A64E-3C5D7461A9A2}" presName="txShp" presStyleLbl="node1" presStyleIdx="2" presStyleCnt="3" custScaleX="135079" custScaleY="106327" custLinFactNeighborX="3581" custLinFactNeighborY="-13764">
        <dgm:presLayoutVars>
          <dgm:bulletEnabled val="1"/>
        </dgm:presLayoutVars>
      </dgm:prSet>
      <dgm:spPr/>
      <dgm:t>
        <a:bodyPr/>
        <a:lstStyle/>
        <a:p>
          <a:endParaRPr lang="zh-CN" altLang="en-US"/>
        </a:p>
      </dgm:t>
    </dgm:pt>
  </dgm:ptLst>
  <dgm:cxnLst>
    <dgm:cxn modelId="{730DCCC0-8D66-41B5-95BD-F05734BF8389}" srcId="{06D6813B-43AC-4277-B33E-4755BF4D1CEF}" destId="{4C86B115-3784-4124-A64E-3C5D7461A9A2}" srcOrd="2" destOrd="0" parTransId="{7C9551B9-4B25-415F-B9EB-D939AD7DFE5C}" sibTransId="{720A8EF8-039C-47E9-AC37-AB406EA04D4A}"/>
    <dgm:cxn modelId="{BA3663F8-F3B0-406C-A500-8578E6DA26BD}" type="presOf" srcId="{53892A20-BACB-4BD4-8DD4-429624053197}" destId="{EF666A79-E889-4EAD-AD2D-42976EA8EA2B}" srcOrd="0" destOrd="0" presId="urn:microsoft.com/office/officeart/2005/8/layout/vList3#1"/>
    <dgm:cxn modelId="{A9569037-A52D-4A8D-91B5-32EAFE974893}" type="presOf" srcId="{06D6813B-43AC-4277-B33E-4755BF4D1CEF}" destId="{31567EB1-77FC-4002-941D-F0C66C03DC36}" srcOrd="0" destOrd="0" presId="urn:microsoft.com/office/officeart/2005/8/layout/vList3#1"/>
    <dgm:cxn modelId="{DF81524F-BE59-4AB5-B0CA-57C94A45A0DD}" type="presOf" srcId="{F7467739-4699-4A3F-BED1-31CB7722E955}" destId="{DCA3EE8D-727A-4D9B-A9CC-FCA4E2212569}" srcOrd="0" destOrd="0" presId="urn:microsoft.com/office/officeart/2005/8/layout/vList3#1"/>
    <dgm:cxn modelId="{45659793-CB2C-4300-9A26-F8D2552C18F4}" type="presOf" srcId="{4C86B115-3784-4124-A64E-3C5D7461A9A2}" destId="{BD9317CC-F571-40E9-9CF5-BFE2D7C22437}" srcOrd="0" destOrd="0" presId="urn:microsoft.com/office/officeart/2005/8/layout/vList3#1"/>
    <dgm:cxn modelId="{E119ACAA-27FA-49B2-A824-4FEBDB11AE69}" srcId="{06D6813B-43AC-4277-B33E-4755BF4D1CEF}" destId="{53892A20-BACB-4BD4-8DD4-429624053197}" srcOrd="1" destOrd="0" parTransId="{5184B14E-D6BC-45AC-9D04-3EE22CD30A77}" sibTransId="{28870B1D-2AFE-4A5B-A01E-C6A09AB7722C}"/>
    <dgm:cxn modelId="{84E3C889-A26D-4266-850C-4585CB5DCD81}" srcId="{06D6813B-43AC-4277-B33E-4755BF4D1CEF}" destId="{F7467739-4699-4A3F-BED1-31CB7722E955}" srcOrd="0" destOrd="0" parTransId="{AEFBA49A-A2FE-427F-91DE-33B9CE026C2F}" sibTransId="{36191E18-1262-4C7F-926F-13D66D94C323}"/>
    <dgm:cxn modelId="{2564E980-935A-49E8-9BFF-B26B81D8BB7B}" type="presParOf" srcId="{31567EB1-77FC-4002-941D-F0C66C03DC36}" destId="{30D67221-8404-4B82-9826-89D64EF2E474}" srcOrd="0" destOrd="0" presId="urn:microsoft.com/office/officeart/2005/8/layout/vList3#1"/>
    <dgm:cxn modelId="{9127BEA8-8988-4EE3-9F93-993EEE518EB5}" type="presParOf" srcId="{30D67221-8404-4B82-9826-89D64EF2E474}" destId="{A9447516-5D89-4E09-98F7-F3D508A7D504}" srcOrd="0" destOrd="0" presId="urn:microsoft.com/office/officeart/2005/8/layout/vList3#1"/>
    <dgm:cxn modelId="{BCEF10D7-0C1A-421C-8BBD-0D1220242C1C}" type="presParOf" srcId="{30D67221-8404-4B82-9826-89D64EF2E474}" destId="{DCA3EE8D-727A-4D9B-A9CC-FCA4E2212569}" srcOrd="1" destOrd="0" presId="urn:microsoft.com/office/officeart/2005/8/layout/vList3#1"/>
    <dgm:cxn modelId="{283D1963-82A7-4A85-B552-66A15F758299}" type="presParOf" srcId="{31567EB1-77FC-4002-941D-F0C66C03DC36}" destId="{A13A27F3-3033-4FCA-8783-A8DEDF2C1986}" srcOrd="1" destOrd="0" presId="urn:microsoft.com/office/officeart/2005/8/layout/vList3#1"/>
    <dgm:cxn modelId="{8E70593D-6230-4F8F-99C5-8E3AD4F3B379}" type="presParOf" srcId="{31567EB1-77FC-4002-941D-F0C66C03DC36}" destId="{97AC728D-3F62-46D9-9BEF-59E3B0727981}" srcOrd="2" destOrd="0" presId="urn:microsoft.com/office/officeart/2005/8/layout/vList3#1"/>
    <dgm:cxn modelId="{26D646C1-BA4C-4FE1-85B1-3BD5A246D925}" type="presParOf" srcId="{97AC728D-3F62-46D9-9BEF-59E3B0727981}" destId="{4BBAFD9A-714F-4974-B3DD-8A17754BBD16}" srcOrd="0" destOrd="0" presId="urn:microsoft.com/office/officeart/2005/8/layout/vList3#1"/>
    <dgm:cxn modelId="{A32B5E53-9411-4A68-A701-A5EA18D066E1}" type="presParOf" srcId="{97AC728D-3F62-46D9-9BEF-59E3B0727981}" destId="{EF666A79-E889-4EAD-AD2D-42976EA8EA2B}" srcOrd="1" destOrd="0" presId="urn:microsoft.com/office/officeart/2005/8/layout/vList3#1"/>
    <dgm:cxn modelId="{15B7FD95-3738-47BA-8FB6-D300416317A0}" type="presParOf" srcId="{31567EB1-77FC-4002-941D-F0C66C03DC36}" destId="{52367BCB-7F0D-4234-A7B2-CF81AC5695C0}" srcOrd="3" destOrd="0" presId="urn:microsoft.com/office/officeart/2005/8/layout/vList3#1"/>
    <dgm:cxn modelId="{0954743A-0774-40F9-9BD9-ADD4C146E771}" type="presParOf" srcId="{31567EB1-77FC-4002-941D-F0C66C03DC36}" destId="{AF743BD1-0632-476D-B334-B14E3AB1F478}" srcOrd="4" destOrd="0" presId="urn:microsoft.com/office/officeart/2005/8/layout/vList3#1"/>
    <dgm:cxn modelId="{E8321032-9004-4683-B72F-176E2D9DFDB0}" type="presParOf" srcId="{AF743BD1-0632-476D-B334-B14E3AB1F478}" destId="{4D9D1020-5C4E-4DD8-857A-B138924E8CE4}" srcOrd="0" destOrd="0" presId="urn:microsoft.com/office/officeart/2005/8/layout/vList3#1"/>
    <dgm:cxn modelId="{EE739FE6-AEB9-43A6-B3EF-87AAE951FC3F}" type="presParOf" srcId="{AF743BD1-0632-476D-B334-B14E3AB1F478}" destId="{BD9317CC-F571-40E9-9CF5-BFE2D7C22437}" srcOrd="1" destOrd="0" presId="urn:microsoft.com/office/officeart/2005/8/layout/vList3#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8CC3C7-3E5C-47B9-8955-69A626812709}"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zh-CN" altLang="en-US"/>
        </a:p>
      </dgm:t>
    </dgm:pt>
    <dgm:pt modelId="{5DC92881-CA85-45F4-8C8E-793992FBD9AD}">
      <dgm:prSet phldrT="[文本]"/>
      <dgm:spPr>
        <a:solidFill>
          <a:srgbClr val="CC99FF"/>
        </a:solidFill>
        <a:ln>
          <a:solidFill>
            <a:schemeClr val="tx1"/>
          </a:solidFill>
        </a:ln>
      </dgm:spPr>
      <dgm:t>
        <a:bodyPr/>
        <a:lstStyle/>
        <a:p>
          <a:r>
            <a:rPr lang="zh-CN" altLang="en-US" dirty="0">
              <a:solidFill>
                <a:schemeClr val="tx1"/>
              </a:solidFill>
              <a:latin typeface="微软雅黑" panose="020B0503020204020204" pitchFamily="34" charset="-122"/>
              <a:ea typeface="微软雅黑" panose="020B0503020204020204" pitchFamily="34" charset="-122"/>
            </a:rPr>
            <a:t>终身</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学习</a:t>
          </a:r>
        </a:p>
      </dgm:t>
    </dgm:pt>
    <dgm:pt modelId="{FC9491F4-9C82-4F82-A976-91CDB5C211DB}" type="parTrans" cxnId="{E06EE617-C51E-48F4-A6A9-CDA4761C6898}">
      <dgm:prSet/>
      <dgm:spPr/>
      <dgm:t>
        <a:bodyPr/>
        <a:lstStyle/>
        <a:p>
          <a:endParaRPr lang="zh-CN" altLang="en-US"/>
        </a:p>
      </dgm:t>
    </dgm:pt>
    <dgm:pt modelId="{48986A24-A273-4D98-A734-F4C273E8128E}" type="sibTrans" cxnId="{E06EE617-C51E-48F4-A6A9-CDA4761C6898}">
      <dgm:prSet/>
      <dgm:spPr>
        <a:ln>
          <a:solidFill>
            <a:schemeClr val="tx1"/>
          </a:solidFill>
        </a:ln>
      </dgm:spPr>
      <dgm:t>
        <a:bodyPr/>
        <a:lstStyle/>
        <a:p>
          <a:endParaRPr lang="zh-CN" altLang="en-US"/>
        </a:p>
      </dgm:t>
    </dgm:pt>
    <dgm:pt modelId="{BD54D01A-D496-480D-9340-8F77336CDA61}">
      <dgm:prSet phldrT="[文本]"/>
      <dgm:spPr>
        <a:solidFill>
          <a:srgbClr val="FF0000"/>
        </a:solidFill>
        <a:ln>
          <a:solidFill>
            <a:schemeClr val="tx1"/>
          </a:solidFill>
        </a:ln>
      </dgm:spPr>
      <dgm:t>
        <a:bodyPr/>
        <a:lstStyle/>
        <a:p>
          <a:r>
            <a:rPr lang="zh-CN" altLang="en-US" dirty="0">
              <a:solidFill>
                <a:schemeClr val="tx1"/>
              </a:solidFill>
              <a:latin typeface="微软雅黑" panose="020B0503020204020204" pitchFamily="34" charset="-122"/>
              <a:ea typeface="微软雅黑" panose="020B0503020204020204" pitchFamily="34" charset="-122"/>
            </a:rPr>
            <a:t>合作</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学习</a:t>
          </a:r>
        </a:p>
      </dgm:t>
    </dgm:pt>
    <dgm:pt modelId="{11822BC6-4867-4570-B472-50E55BE8EB00}" type="parTrans" cxnId="{9BD2A2A3-070F-4BE2-A20E-230844A75DFC}">
      <dgm:prSet/>
      <dgm:spPr/>
      <dgm:t>
        <a:bodyPr/>
        <a:lstStyle/>
        <a:p>
          <a:endParaRPr lang="zh-CN" altLang="en-US"/>
        </a:p>
      </dgm:t>
    </dgm:pt>
    <dgm:pt modelId="{B6882E76-36ED-4F62-AC49-A17B896EE307}" type="sibTrans" cxnId="{9BD2A2A3-070F-4BE2-A20E-230844A75DFC}">
      <dgm:prSet/>
      <dgm:spPr>
        <a:ln>
          <a:solidFill>
            <a:schemeClr val="tx1"/>
          </a:solidFill>
        </a:ln>
      </dgm:spPr>
      <dgm:t>
        <a:bodyPr/>
        <a:lstStyle/>
        <a:p>
          <a:endParaRPr lang="zh-CN" altLang="en-US"/>
        </a:p>
      </dgm:t>
    </dgm:pt>
    <dgm:pt modelId="{627B9A7E-88CD-4543-A00F-E7ABE19AA7A1}">
      <dgm:prSet phldrT="[文本]"/>
      <dgm:spPr>
        <a:solidFill>
          <a:srgbClr val="92D050"/>
        </a:solidFill>
        <a:ln>
          <a:solidFill>
            <a:schemeClr val="tx1"/>
          </a:solidFill>
        </a:ln>
      </dgm:spPr>
      <dgm:t>
        <a:bodyPr/>
        <a:lstStyle/>
        <a:p>
          <a:r>
            <a:rPr lang="zh-CN" altLang="en-US" dirty="0">
              <a:solidFill>
                <a:schemeClr val="tx1"/>
              </a:solidFill>
              <a:latin typeface="微软雅黑" panose="020B0503020204020204" pitchFamily="34" charset="-122"/>
              <a:ea typeface="微软雅黑" panose="020B0503020204020204" pitchFamily="34" charset="-122"/>
            </a:rPr>
            <a:t>创新</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学习</a:t>
          </a:r>
        </a:p>
      </dgm:t>
    </dgm:pt>
    <dgm:pt modelId="{5AC220C8-9050-4AE5-8DF1-1C070C904D7A}" type="parTrans" cxnId="{7EE0D411-772D-4958-BC1F-38B5B210137F}">
      <dgm:prSet/>
      <dgm:spPr/>
      <dgm:t>
        <a:bodyPr/>
        <a:lstStyle/>
        <a:p>
          <a:endParaRPr lang="zh-CN" altLang="en-US"/>
        </a:p>
      </dgm:t>
    </dgm:pt>
    <dgm:pt modelId="{A31A0544-F5A5-4809-AC3A-3957C49F52FC}" type="sibTrans" cxnId="{7EE0D411-772D-4958-BC1F-38B5B210137F}">
      <dgm:prSet/>
      <dgm:spPr>
        <a:ln>
          <a:solidFill>
            <a:schemeClr val="tx1"/>
          </a:solidFill>
        </a:ln>
      </dgm:spPr>
      <dgm:t>
        <a:bodyPr/>
        <a:lstStyle/>
        <a:p>
          <a:endParaRPr lang="zh-CN" altLang="en-US"/>
        </a:p>
      </dgm:t>
    </dgm:pt>
    <dgm:pt modelId="{FDB1CA01-DC5E-4147-A7A0-D31CDE49F154}">
      <dgm:prSet phldrT="[文本]"/>
      <dgm:spPr>
        <a:solidFill>
          <a:schemeClr val="accent1">
            <a:lumMod val="90000"/>
          </a:schemeClr>
        </a:solidFill>
        <a:ln>
          <a:solidFill>
            <a:schemeClr val="tx1"/>
          </a:solidFill>
        </a:ln>
      </dgm:spPr>
      <dgm:t>
        <a:bodyPr/>
        <a:lstStyle/>
        <a:p>
          <a:r>
            <a:rPr lang="zh-CN" altLang="en-US" dirty="0">
              <a:solidFill>
                <a:schemeClr val="tx1"/>
              </a:solidFill>
              <a:latin typeface="微软雅黑" panose="020B0503020204020204" pitchFamily="34" charset="-122"/>
              <a:ea typeface="微软雅黑" panose="020B0503020204020204" pitchFamily="34" charset="-122"/>
            </a:rPr>
            <a:t>全面</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学习</a:t>
          </a:r>
        </a:p>
      </dgm:t>
    </dgm:pt>
    <dgm:pt modelId="{7C655F2E-C3AC-4D5F-9606-03DFDB79920D}" type="parTrans" cxnId="{F53903F7-7DC5-4C59-88DB-7A83ECABE938}">
      <dgm:prSet/>
      <dgm:spPr/>
      <dgm:t>
        <a:bodyPr/>
        <a:lstStyle/>
        <a:p>
          <a:endParaRPr lang="zh-CN" altLang="en-US"/>
        </a:p>
      </dgm:t>
    </dgm:pt>
    <dgm:pt modelId="{D9379CE1-461D-48CA-B955-845C0EB939B5}" type="sibTrans" cxnId="{F53903F7-7DC5-4C59-88DB-7A83ECABE938}">
      <dgm:prSet/>
      <dgm:spPr>
        <a:ln>
          <a:solidFill>
            <a:schemeClr val="tx1"/>
          </a:solidFill>
        </a:ln>
      </dgm:spPr>
      <dgm:t>
        <a:bodyPr/>
        <a:lstStyle/>
        <a:p>
          <a:endParaRPr lang="zh-CN" altLang="en-US"/>
        </a:p>
      </dgm:t>
    </dgm:pt>
    <dgm:pt modelId="{E17D4195-8F14-42BD-ADCF-F237F59E9DD0}">
      <dgm:prSet phldrT="[文本]"/>
      <dgm:spPr>
        <a:solidFill>
          <a:srgbClr val="FFC000"/>
        </a:solidFill>
        <a:ln>
          <a:solidFill>
            <a:schemeClr val="tx1"/>
          </a:solidFill>
        </a:ln>
      </dgm:spPr>
      <dgm:t>
        <a:bodyPr/>
        <a:lstStyle/>
        <a:p>
          <a:r>
            <a:rPr lang="zh-CN" altLang="en-US" dirty="0">
              <a:solidFill>
                <a:schemeClr val="tx1"/>
              </a:solidFill>
              <a:latin typeface="微软雅黑" panose="020B0503020204020204" pitchFamily="34" charset="-122"/>
              <a:ea typeface="微软雅黑" panose="020B0503020204020204" pitchFamily="34" charset="-122"/>
            </a:rPr>
            <a:t>自主</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学习</a:t>
          </a:r>
        </a:p>
      </dgm:t>
    </dgm:pt>
    <dgm:pt modelId="{6D851A91-516C-4168-9864-512523CE01A8}" type="parTrans" cxnId="{741400EF-1C6F-40B4-9C9E-454418652324}">
      <dgm:prSet/>
      <dgm:spPr/>
      <dgm:t>
        <a:bodyPr/>
        <a:lstStyle/>
        <a:p>
          <a:endParaRPr lang="zh-CN" altLang="en-US"/>
        </a:p>
      </dgm:t>
    </dgm:pt>
    <dgm:pt modelId="{6CECDE34-FE02-46C5-9AD4-47FE1794E259}" type="sibTrans" cxnId="{741400EF-1C6F-40B4-9C9E-454418652324}">
      <dgm:prSet/>
      <dgm:spPr>
        <a:ln>
          <a:solidFill>
            <a:schemeClr val="tx1"/>
          </a:solidFill>
        </a:ln>
      </dgm:spPr>
      <dgm:t>
        <a:bodyPr/>
        <a:lstStyle/>
        <a:p>
          <a:endParaRPr lang="zh-CN" altLang="en-US"/>
        </a:p>
      </dgm:t>
    </dgm:pt>
    <dgm:pt modelId="{0F7EFFBE-F6D8-4DB6-9EFC-083D4745E0C0}" type="pres">
      <dgm:prSet presAssocID="{F58CC3C7-3E5C-47B9-8955-69A626812709}" presName="cycle" presStyleCnt="0">
        <dgm:presLayoutVars>
          <dgm:dir/>
          <dgm:resizeHandles val="exact"/>
        </dgm:presLayoutVars>
      </dgm:prSet>
      <dgm:spPr/>
      <dgm:t>
        <a:bodyPr/>
        <a:lstStyle/>
        <a:p>
          <a:endParaRPr lang="zh-CN" altLang="en-US"/>
        </a:p>
      </dgm:t>
    </dgm:pt>
    <dgm:pt modelId="{D6E6B892-970A-4D4E-A375-D52BFE8852A4}" type="pres">
      <dgm:prSet presAssocID="{5DC92881-CA85-45F4-8C8E-793992FBD9AD}" presName="node" presStyleLbl="node1" presStyleIdx="0" presStyleCnt="5">
        <dgm:presLayoutVars>
          <dgm:bulletEnabled val="1"/>
        </dgm:presLayoutVars>
      </dgm:prSet>
      <dgm:spPr/>
      <dgm:t>
        <a:bodyPr/>
        <a:lstStyle/>
        <a:p>
          <a:endParaRPr lang="zh-CN" altLang="en-US"/>
        </a:p>
      </dgm:t>
    </dgm:pt>
    <dgm:pt modelId="{A9120B4B-5401-4874-836B-65BFBCCA6FF8}" type="pres">
      <dgm:prSet presAssocID="{48986A24-A273-4D98-A734-F4C273E8128E}" presName="sibTrans" presStyleLbl="sibTrans2D1" presStyleIdx="0" presStyleCnt="5"/>
      <dgm:spPr/>
      <dgm:t>
        <a:bodyPr/>
        <a:lstStyle/>
        <a:p>
          <a:endParaRPr lang="zh-CN" altLang="en-US"/>
        </a:p>
      </dgm:t>
    </dgm:pt>
    <dgm:pt modelId="{33DB3884-D02E-48C4-BEDF-3AA7BE2FCF2B}" type="pres">
      <dgm:prSet presAssocID="{48986A24-A273-4D98-A734-F4C273E8128E}" presName="connectorText" presStyleLbl="sibTrans2D1" presStyleIdx="0" presStyleCnt="5"/>
      <dgm:spPr/>
      <dgm:t>
        <a:bodyPr/>
        <a:lstStyle/>
        <a:p>
          <a:endParaRPr lang="zh-CN" altLang="en-US"/>
        </a:p>
      </dgm:t>
    </dgm:pt>
    <dgm:pt modelId="{1AECA969-AF3E-43E0-8862-30BC57C1941D}" type="pres">
      <dgm:prSet presAssocID="{BD54D01A-D496-480D-9340-8F77336CDA61}" presName="node" presStyleLbl="node1" presStyleIdx="1" presStyleCnt="5" custRadScaleRad="101531" custRadScaleInc="846">
        <dgm:presLayoutVars>
          <dgm:bulletEnabled val="1"/>
        </dgm:presLayoutVars>
      </dgm:prSet>
      <dgm:spPr/>
      <dgm:t>
        <a:bodyPr/>
        <a:lstStyle/>
        <a:p>
          <a:endParaRPr lang="zh-CN" altLang="en-US"/>
        </a:p>
      </dgm:t>
    </dgm:pt>
    <dgm:pt modelId="{53E65D2D-0663-4E6A-8F55-CEAED8A8179A}" type="pres">
      <dgm:prSet presAssocID="{B6882E76-36ED-4F62-AC49-A17B896EE307}" presName="sibTrans" presStyleLbl="sibTrans2D1" presStyleIdx="1" presStyleCnt="5"/>
      <dgm:spPr/>
      <dgm:t>
        <a:bodyPr/>
        <a:lstStyle/>
        <a:p>
          <a:endParaRPr lang="zh-CN" altLang="en-US"/>
        </a:p>
      </dgm:t>
    </dgm:pt>
    <dgm:pt modelId="{D0F5DA5C-C5B9-41D8-9370-D02CD0071B24}" type="pres">
      <dgm:prSet presAssocID="{B6882E76-36ED-4F62-AC49-A17B896EE307}" presName="connectorText" presStyleLbl="sibTrans2D1" presStyleIdx="1" presStyleCnt="5"/>
      <dgm:spPr/>
      <dgm:t>
        <a:bodyPr/>
        <a:lstStyle/>
        <a:p>
          <a:endParaRPr lang="zh-CN" altLang="en-US"/>
        </a:p>
      </dgm:t>
    </dgm:pt>
    <dgm:pt modelId="{30F17C06-6F82-49BC-80BB-2DD8F381944B}" type="pres">
      <dgm:prSet presAssocID="{627B9A7E-88CD-4543-A00F-E7ABE19AA7A1}" presName="node" presStyleLbl="node1" presStyleIdx="2" presStyleCnt="5">
        <dgm:presLayoutVars>
          <dgm:bulletEnabled val="1"/>
        </dgm:presLayoutVars>
      </dgm:prSet>
      <dgm:spPr/>
      <dgm:t>
        <a:bodyPr/>
        <a:lstStyle/>
        <a:p>
          <a:endParaRPr lang="zh-CN" altLang="en-US"/>
        </a:p>
      </dgm:t>
    </dgm:pt>
    <dgm:pt modelId="{47DD2A43-6ABF-43FD-8E64-BFB6BE7E2A8C}" type="pres">
      <dgm:prSet presAssocID="{A31A0544-F5A5-4809-AC3A-3957C49F52FC}" presName="sibTrans" presStyleLbl="sibTrans2D1" presStyleIdx="2" presStyleCnt="5"/>
      <dgm:spPr/>
      <dgm:t>
        <a:bodyPr/>
        <a:lstStyle/>
        <a:p>
          <a:endParaRPr lang="zh-CN" altLang="en-US"/>
        </a:p>
      </dgm:t>
    </dgm:pt>
    <dgm:pt modelId="{64DDFC5B-971A-4432-AB30-9D9AF0434DD1}" type="pres">
      <dgm:prSet presAssocID="{A31A0544-F5A5-4809-AC3A-3957C49F52FC}" presName="connectorText" presStyleLbl="sibTrans2D1" presStyleIdx="2" presStyleCnt="5"/>
      <dgm:spPr/>
      <dgm:t>
        <a:bodyPr/>
        <a:lstStyle/>
        <a:p>
          <a:endParaRPr lang="zh-CN" altLang="en-US"/>
        </a:p>
      </dgm:t>
    </dgm:pt>
    <dgm:pt modelId="{789F0B61-5583-413F-96CD-848B34280AFC}" type="pres">
      <dgm:prSet presAssocID="{FDB1CA01-DC5E-4147-A7A0-D31CDE49F154}" presName="node" presStyleLbl="node1" presStyleIdx="3" presStyleCnt="5">
        <dgm:presLayoutVars>
          <dgm:bulletEnabled val="1"/>
        </dgm:presLayoutVars>
      </dgm:prSet>
      <dgm:spPr/>
      <dgm:t>
        <a:bodyPr/>
        <a:lstStyle/>
        <a:p>
          <a:endParaRPr lang="zh-CN" altLang="en-US"/>
        </a:p>
      </dgm:t>
    </dgm:pt>
    <dgm:pt modelId="{62EBAA9B-650F-45F5-8E51-EDFA67A52114}" type="pres">
      <dgm:prSet presAssocID="{D9379CE1-461D-48CA-B955-845C0EB939B5}" presName="sibTrans" presStyleLbl="sibTrans2D1" presStyleIdx="3" presStyleCnt="5"/>
      <dgm:spPr/>
      <dgm:t>
        <a:bodyPr/>
        <a:lstStyle/>
        <a:p>
          <a:endParaRPr lang="zh-CN" altLang="en-US"/>
        </a:p>
      </dgm:t>
    </dgm:pt>
    <dgm:pt modelId="{BFBB2038-F347-4D6D-9B63-31C6F46637B3}" type="pres">
      <dgm:prSet presAssocID="{D9379CE1-461D-48CA-B955-845C0EB939B5}" presName="connectorText" presStyleLbl="sibTrans2D1" presStyleIdx="3" presStyleCnt="5"/>
      <dgm:spPr/>
      <dgm:t>
        <a:bodyPr/>
        <a:lstStyle/>
        <a:p>
          <a:endParaRPr lang="zh-CN" altLang="en-US"/>
        </a:p>
      </dgm:t>
    </dgm:pt>
    <dgm:pt modelId="{DED93EF3-6F90-4CCE-BC94-F6B3575A58C2}" type="pres">
      <dgm:prSet presAssocID="{E17D4195-8F14-42BD-ADCF-F237F59E9DD0}" presName="node" presStyleLbl="node1" presStyleIdx="4" presStyleCnt="5">
        <dgm:presLayoutVars>
          <dgm:bulletEnabled val="1"/>
        </dgm:presLayoutVars>
      </dgm:prSet>
      <dgm:spPr/>
      <dgm:t>
        <a:bodyPr/>
        <a:lstStyle/>
        <a:p>
          <a:endParaRPr lang="zh-CN" altLang="en-US"/>
        </a:p>
      </dgm:t>
    </dgm:pt>
    <dgm:pt modelId="{68AE0CCB-F7CD-4666-B607-6333B7243179}" type="pres">
      <dgm:prSet presAssocID="{6CECDE34-FE02-46C5-9AD4-47FE1794E259}" presName="sibTrans" presStyleLbl="sibTrans2D1" presStyleIdx="4" presStyleCnt="5"/>
      <dgm:spPr/>
      <dgm:t>
        <a:bodyPr/>
        <a:lstStyle/>
        <a:p>
          <a:endParaRPr lang="zh-CN" altLang="en-US"/>
        </a:p>
      </dgm:t>
    </dgm:pt>
    <dgm:pt modelId="{C1F2CB01-D2F0-4CC3-B050-C4DB636F22DB}" type="pres">
      <dgm:prSet presAssocID="{6CECDE34-FE02-46C5-9AD4-47FE1794E259}" presName="connectorText" presStyleLbl="sibTrans2D1" presStyleIdx="4" presStyleCnt="5"/>
      <dgm:spPr/>
      <dgm:t>
        <a:bodyPr/>
        <a:lstStyle/>
        <a:p>
          <a:endParaRPr lang="zh-CN" altLang="en-US"/>
        </a:p>
      </dgm:t>
    </dgm:pt>
  </dgm:ptLst>
  <dgm:cxnLst>
    <dgm:cxn modelId="{F2144D2B-93EC-479C-B857-E3E7451C5E8C}" type="presOf" srcId="{B6882E76-36ED-4F62-AC49-A17B896EE307}" destId="{D0F5DA5C-C5B9-41D8-9370-D02CD0071B24}" srcOrd="1" destOrd="0" presId="urn:microsoft.com/office/officeart/2005/8/layout/cycle2"/>
    <dgm:cxn modelId="{BEB572C0-51F0-4408-A5E9-F9C2A33C770D}" type="presOf" srcId="{FDB1CA01-DC5E-4147-A7A0-D31CDE49F154}" destId="{789F0B61-5583-413F-96CD-848B34280AFC}" srcOrd="0" destOrd="0" presId="urn:microsoft.com/office/officeart/2005/8/layout/cycle2"/>
    <dgm:cxn modelId="{9BD2A2A3-070F-4BE2-A20E-230844A75DFC}" srcId="{F58CC3C7-3E5C-47B9-8955-69A626812709}" destId="{BD54D01A-D496-480D-9340-8F77336CDA61}" srcOrd="1" destOrd="0" parTransId="{11822BC6-4867-4570-B472-50E55BE8EB00}" sibTransId="{B6882E76-36ED-4F62-AC49-A17B896EE307}"/>
    <dgm:cxn modelId="{A183C94A-550E-4AB1-B764-AE547B006780}" type="presOf" srcId="{6CECDE34-FE02-46C5-9AD4-47FE1794E259}" destId="{C1F2CB01-D2F0-4CC3-B050-C4DB636F22DB}" srcOrd="1" destOrd="0" presId="urn:microsoft.com/office/officeart/2005/8/layout/cycle2"/>
    <dgm:cxn modelId="{4B173CFE-C933-4BF1-A63D-846B56157197}" type="presOf" srcId="{A31A0544-F5A5-4809-AC3A-3957C49F52FC}" destId="{64DDFC5B-971A-4432-AB30-9D9AF0434DD1}" srcOrd="1" destOrd="0" presId="urn:microsoft.com/office/officeart/2005/8/layout/cycle2"/>
    <dgm:cxn modelId="{C0ABCED0-DC51-42B1-8449-B2CD28C08092}" type="presOf" srcId="{6CECDE34-FE02-46C5-9AD4-47FE1794E259}" destId="{68AE0CCB-F7CD-4666-B607-6333B7243179}" srcOrd="0" destOrd="0" presId="urn:microsoft.com/office/officeart/2005/8/layout/cycle2"/>
    <dgm:cxn modelId="{2FA559C7-4482-4960-935E-71EFEE489602}" type="presOf" srcId="{B6882E76-36ED-4F62-AC49-A17B896EE307}" destId="{53E65D2D-0663-4E6A-8F55-CEAED8A8179A}" srcOrd="0" destOrd="0" presId="urn:microsoft.com/office/officeart/2005/8/layout/cycle2"/>
    <dgm:cxn modelId="{25D9C96B-9FDC-457C-B987-4BA19700720C}" type="presOf" srcId="{F58CC3C7-3E5C-47B9-8955-69A626812709}" destId="{0F7EFFBE-F6D8-4DB6-9EFC-083D4745E0C0}" srcOrd="0" destOrd="0" presId="urn:microsoft.com/office/officeart/2005/8/layout/cycle2"/>
    <dgm:cxn modelId="{F6135415-B08E-4B7F-9974-8BE310503099}" type="presOf" srcId="{5DC92881-CA85-45F4-8C8E-793992FBD9AD}" destId="{D6E6B892-970A-4D4E-A375-D52BFE8852A4}" srcOrd="0" destOrd="0" presId="urn:microsoft.com/office/officeart/2005/8/layout/cycle2"/>
    <dgm:cxn modelId="{E06EE617-C51E-48F4-A6A9-CDA4761C6898}" srcId="{F58CC3C7-3E5C-47B9-8955-69A626812709}" destId="{5DC92881-CA85-45F4-8C8E-793992FBD9AD}" srcOrd="0" destOrd="0" parTransId="{FC9491F4-9C82-4F82-A976-91CDB5C211DB}" sibTransId="{48986A24-A273-4D98-A734-F4C273E8128E}"/>
    <dgm:cxn modelId="{F53903F7-7DC5-4C59-88DB-7A83ECABE938}" srcId="{F58CC3C7-3E5C-47B9-8955-69A626812709}" destId="{FDB1CA01-DC5E-4147-A7A0-D31CDE49F154}" srcOrd="3" destOrd="0" parTransId="{7C655F2E-C3AC-4D5F-9606-03DFDB79920D}" sibTransId="{D9379CE1-461D-48CA-B955-845C0EB939B5}"/>
    <dgm:cxn modelId="{B1961F78-FA66-47A7-B0A0-C8FA8FE26FAD}" type="presOf" srcId="{48986A24-A273-4D98-A734-F4C273E8128E}" destId="{A9120B4B-5401-4874-836B-65BFBCCA6FF8}" srcOrd="0" destOrd="0" presId="urn:microsoft.com/office/officeart/2005/8/layout/cycle2"/>
    <dgm:cxn modelId="{BF80B877-4859-44FE-B18B-A3C2A6E82A68}" type="presOf" srcId="{A31A0544-F5A5-4809-AC3A-3957C49F52FC}" destId="{47DD2A43-6ABF-43FD-8E64-BFB6BE7E2A8C}" srcOrd="0" destOrd="0" presId="urn:microsoft.com/office/officeart/2005/8/layout/cycle2"/>
    <dgm:cxn modelId="{7EE0D411-772D-4958-BC1F-38B5B210137F}" srcId="{F58CC3C7-3E5C-47B9-8955-69A626812709}" destId="{627B9A7E-88CD-4543-A00F-E7ABE19AA7A1}" srcOrd="2" destOrd="0" parTransId="{5AC220C8-9050-4AE5-8DF1-1C070C904D7A}" sibTransId="{A31A0544-F5A5-4809-AC3A-3957C49F52FC}"/>
    <dgm:cxn modelId="{4ED5C9E9-4C66-460D-A130-489A51019CF3}" type="presOf" srcId="{627B9A7E-88CD-4543-A00F-E7ABE19AA7A1}" destId="{30F17C06-6F82-49BC-80BB-2DD8F381944B}" srcOrd="0" destOrd="0" presId="urn:microsoft.com/office/officeart/2005/8/layout/cycle2"/>
    <dgm:cxn modelId="{8DC82F63-AEC8-4542-8819-AE689774A604}" type="presOf" srcId="{D9379CE1-461D-48CA-B955-845C0EB939B5}" destId="{62EBAA9B-650F-45F5-8E51-EDFA67A52114}" srcOrd="0" destOrd="0" presId="urn:microsoft.com/office/officeart/2005/8/layout/cycle2"/>
    <dgm:cxn modelId="{EDC41273-07AD-4F97-AA5D-1CC4E98A7B8D}" type="presOf" srcId="{48986A24-A273-4D98-A734-F4C273E8128E}" destId="{33DB3884-D02E-48C4-BEDF-3AA7BE2FCF2B}" srcOrd="1" destOrd="0" presId="urn:microsoft.com/office/officeart/2005/8/layout/cycle2"/>
    <dgm:cxn modelId="{6F419A88-F437-4FB8-8882-05A516A84EB3}" type="presOf" srcId="{BD54D01A-D496-480D-9340-8F77336CDA61}" destId="{1AECA969-AF3E-43E0-8862-30BC57C1941D}" srcOrd="0" destOrd="0" presId="urn:microsoft.com/office/officeart/2005/8/layout/cycle2"/>
    <dgm:cxn modelId="{9DA5F3C5-018B-482C-9106-34E88723158D}" type="presOf" srcId="{E17D4195-8F14-42BD-ADCF-F237F59E9DD0}" destId="{DED93EF3-6F90-4CCE-BC94-F6B3575A58C2}" srcOrd="0" destOrd="0" presId="urn:microsoft.com/office/officeart/2005/8/layout/cycle2"/>
    <dgm:cxn modelId="{C3F15677-E75C-46E7-BF9A-3C65EA2F9A76}" type="presOf" srcId="{D9379CE1-461D-48CA-B955-845C0EB939B5}" destId="{BFBB2038-F347-4D6D-9B63-31C6F46637B3}" srcOrd="1" destOrd="0" presId="urn:microsoft.com/office/officeart/2005/8/layout/cycle2"/>
    <dgm:cxn modelId="{741400EF-1C6F-40B4-9C9E-454418652324}" srcId="{F58CC3C7-3E5C-47B9-8955-69A626812709}" destId="{E17D4195-8F14-42BD-ADCF-F237F59E9DD0}" srcOrd="4" destOrd="0" parTransId="{6D851A91-516C-4168-9864-512523CE01A8}" sibTransId="{6CECDE34-FE02-46C5-9AD4-47FE1794E259}"/>
    <dgm:cxn modelId="{BC433398-D4DC-41D2-9CE0-B7224FD1519B}" type="presParOf" srcId="{0F7EFFBE-F6D8-4DB6-9EFC-083D4745E0C0}" destId="{D6E6B892-970A-4D4E-A375-D52BFE8852A4}" srcOrd="0" destOrd="0" presId="urn:microsoft.com/office/officeart/2005/8/layout/cycle2"/>
    <dgm:cxn modelId="{92A2E600-2436-44EE-ACC0-5257A20D6982}" type="presParOf" srcId="{0F7EFFBE-F6D8-4DB6-9EFC-083D4745E0C0}" destId="{A9120B4B-5401-4874-836B-65BFBCCA6FF8}" srcOrd="1" destOrd="0" presId="urn:microsoft.com/office/officeart/2005/8/layout/cycle2"/>
    <dgm:cxn modelId="{A866C0E6-9918-46F4-9AC1-2B7BED5E821A}" type="presParOf" srcId="{A9120B4B-5401-4874-836B-65BFBCCA6FF8}" destId="{33DB3884-D02E-48C4-BEDF-3AA7BE2FCF2B}" srcOrd="0" destOrd="0" presId="urn:microsoft.com/office/officeart/2005/8/layout/cycle2"/>
    <dgm:cxn modelId="{7EA8D491-609A-4F99-9193-89ED20DAF6FA}" type="presParOf" srcId="{0F7EFFBE-F6D8-4DB6-9EFC-083D4745E0C0}" destId="{1AECA969-AF3E-43E0-8862-30BC57C1941D}" srcOrd="2" destOrd="0" presId="urn:microsoft.com/office/officeart/2005/8/layout/cycle2"/>
    <dgm:cxn modelId="{F6D94C75-C19B-4671-80D5-CD178A4FC100}" type="presParOf" srcId="{0F7EFFBE-F6D8-4DB6-9EFC-083D4745E0C0}" destId="{53E65D2D-0663-4E6A-8F55-CEAED8A8179A}" srcOrd="3" destOrd="0" presId="urn:microsoft.com/office/officeart/2005/8/layout/cycle2"/>
    <dgm:cxn modelId="{A2EE4DE9-694C-44D9-AB93-C447B6CFA0D1}" type="presParOf" srcId="{53E65D2D-0663-4E6A-8F55-CEAED8A8179A}" destId="{D0F5DA5C-C5B9-41D8-9370-D02CD0071B24}" srcOrd="0" destOrd="0" presId="urn:microsoft.com/office/officeart/2005/8/layout/cycle2"/>
    <dgm:cxn modelId="{2023DB2D-1DDE-4A00-8FBC-D2CDF4CF5DAE}" type="presParOf" srcId="{0F7EFFBE-F6D8-4DB6-9EFC-083D4745E0C0}" destId="{30F17C06-6F82-49BC-80BB-2DD8F381944B}" srcOrd="4" destOrd="0" presId="urn:microsoft.com/office/officeart/2005/8/layout/cycle2"/>
    <dgm:cxn modelId="{F81722B9-5183-4BC8-89DF-63B9AA509183}" type="presParOf" srcId="{0F7EFFBE-F6D8-4DB6-9EFC-083D4745E0C0}" destId="{47DD2A43-6ABF-43FD-8E64-BFB6BE7E2A8C}" srcOrd="5" destOrd="0" presId="urn:microsoft.com/office/officeart/2005/8/layout/cycle2"/>
    <dgm:cxn modelId="{AECFFD23-724B-4FAE-8456-DE29D008D098}" type="presParOf" srcId="{47DD2A43-6ABF-43FD-8E64-BFB6BE7E2A8C}" destId="{64DDFC5B-971A-4432-AB30-9D9AF0434DD1}" srcOrd="0" destOrd="0" presId="urn:microsoft.com/office/officeart/2005/8/layout/cycle2"/>
    <dgm:cxn modelId="{ACA1C866-9AB6-4690-A16A-F4C0D20EC188}" type="presParOf" srcId="{0F7EFFBE-F6D8-4DB6-9EFC-083D4745E0C0}" destId="{789F0B61-5583-413F-96CD-848B34280AFC}" srcOrd="6" destOrd="0" presId="urn:microsoft.com/office/officeart/2005/8/layout/cycle2"/>
    <dgm:cxn modelId="{D3386F68-984A-4B50-9475-CD18823138D2}" type="presParOf" srcId="{0F7EFFBE-F6D8-4DB6-9EFC-083D4745E0C0}" destId="{62EBAA9B-650F-45F5-8E51-EDFA67A52114}" srcOrd="7" destOrd="0" presId="urn:microsoft.com/office/officeart/2005/8/layout/cycle2"/>
    <dgm:cxn modelId="{2A4027CB-6FA8-43BE-8289-AC5D365DBA48}" type="presParOf" srcId="{62EBAA9B-650F-45F5-8E51-EDFA67A52114}" destId="{BFBB2038-F347-4D6D-9B63-31C6F46637B3}" srcOrd="0" destOrd="0" presId="urn:microsoft.com/office/officeart/2005/8/layout/cycle2"/>
    <dgm:cxn modelId="{397108B1-C157-4B91-8B69-D6B6A5EC0AB4}" type="presParOf" srcId="{0F7EFFBE-F6D8-4DB6-9EFC-083D4745E0C0}" destId="{DED93EF3-6F90-4CCE-BC94-F6B3575A58C2}" srcOrd="8" destOrd="0" presId="urn:microsoft.com/office/officeart/2005/8/layout/cycle2"/>
    <dgm:cxn modelId="{392515B1-4C2F-4554-AC43-8EC9B3EF0949}" type="presParOf" srcId="{0F7EFFBE-F6D8-4DB6-9EFC-083D4745E0C0}" destId="{68AE0CCB-F7CD-4666-B607-6333B7243179}" srcOrd="9" destOrd="0" presId="urn:microsoft.com/office/officeart/2005/8/layout/cycle2"/>
    <dgm:cxn modelId="{87F3DD32-28D8-48D1-A457-3D2B13A1BA82}" type="presParOf" srcId="{68AE0CCB-F7CD-4666-B607-6333B7243179}" destId="{C1F2CB01-D2F0-4CC3-B050-C4DB636F22DB}" srcOrd="0" destOrd="0" presId="urn:microsoft.com/office/officeart/2005/8/layout/cycle2"/>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BECFDB-9836-460A-94CA-85F3E5DDE751}">
      <dsp:nvSpPr>
        <dsp:cNvPr id="0" name=""/>
        <dsp:cNvSpPr/>
      </dsp:nvSpPr>
      <dsp:spPr>
        <a:xfrm>
          <a:off x="325372" y="0"/>
          <a:ext cx="1087947" cy="3750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理想</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与</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现实</a:t>
          </a:r>
        </a:p>
      </dsp:txBody>
      <dsp:txXfrm>
        <a:off x="325372" y="1500257"/>
        <a:ext cx="1087947" cy="1500257"/>
      </dsp:txXfrm>
    </dsp:sp>
    <dsp:sp modelId="{0AE93A62-A678-4CA4-8326-48FB05FA7C84}">
      <dsp:nvSpPr>
        <dsp:cNvPr id="0" name=""/>
        <dsp:cNvSpPr/>
      </dsp:nvSpPr>
      <dsp:spPr>
        <a:xfrm>
          <a:off x="417707" y="313554"/>
          <a:ext cx="896818" cy="98184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E7DE18-E31C-470C-BE1B-A20952556D22}">
      <dsp:nvSpPr>
        <dsp:cNvPr id="0" name=""/>
        <dsp:cNvSpPr/>
      </dsp:nvSpPr>
      <dsp:spPr>
        <a:xfrm>
          <a:off x="1714030" y="41296"/>
          <a:ext cx="1054844" cy="370278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个人</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与</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集体</a:t>
          </a:r>
        </a:p>
      </dsp:txBody>
      <dsp:txXfrm>
        <a:off x="1714030" y="1522410"/>
        <a:ext cx="1054844" cy="1481114"/>
      </dsp:txXfrm>
    </dsp:sp>
    <dsp:sp modelId="{AB37729E-B514-4DA0-AF9C-C52DB7348982}">
      <dsp:nvSpPr>
        <dsp:cNvPr id="0" name=""/>
        <dsp:cNvSpPr/>
      </dsp:nvSpPr>
      <dsp:spPr>
        <a:xfrm>
          <a:off x="1756915" y="304798"/>
          <a:ext cx="930978" cy="935611"/>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EF01CA-1F6F-4CE6-9C15-1A635B7A815F}">
      <dsp:nvSpPr>
        <dsp:cNvPr id="0" name=""/>
        <dsp:cNvSpPr/>
      </dsp:nvSpPr>
      <dsp:spPr>
        <a:xfrm>
          <a:off x="3070145" y="0"/>
          <a:ext cx="988328" cy="3750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竞争</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与</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合作</a:t>
          </a:r>
        </a:p>
      </dsp:txBody>
      <dsp:txXfrm>
        <a:off x="3070145" y="1500257"/>
        <a:ext cx="988328" cy="1500257"/>
      </dsp:txXfrm>
    </dsp:sp>
    <dsp:sp modelId="{699CAB89-C796-47D1-BECE-849278A79BEC}">
      <dsp:nvSpPr>
        <dsp:cNvPr id="0" name=""/>
        <dsp:cNvSpPr/>
      </dsp:nvSpPr>
      <dsp:spPr>
        <a:xfrm>
          <a:off x="3128519" y="304799"/>
          <a:ext cx="875436" cy="981273"/>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E56B24-B14F-448B-BEBF-A31468262826}">
      <dsp:nvSpPr>
        <dsp:cNvPr id="0" name=""/>
        <dsp:cNvSpPr/>
      </dsp:nvSpPr>
      <dsp:spPr>
        <a:xfrm>
          <a:off x="4269280" y="0"/>
          <a:ext cx="986643" cy="3750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权利</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与</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义务</a:t>
          </a:r>
        </a:p>
      </dsp:txBody>
      <dsp:txXfrm>
        <a:off x="4269280" y="1500257"/>
        <a:ext cx="986643" cy="1500257"/>
      </dsp:txXfrm>
    </dsp:sp>
    <dsp:sp modelId="{CE1C1CFA-E540-4315-8D56-03565F520472}">
      <dsp:nvSpPr>
        <dsp:cNvPr id="0" name=""/>
        <dsp:cNvSpPr/>
      </dsp:nvSpPr>
      <dsp:spPr>
        <a:xfrm>
          <a:off x="4306681" y="304799"/>
          <a:ext cx="911344" cy="913754"/>
        </a:xfrm>
        <a:prstGeom prst="ellipse">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E12714-7CB3-43B5-8477-B170FB20FD5A}">
      <dsp:nvSpPr>
        <dsp:cNvPr id="0" name=""/>
        <dsp:cNvSpPr/>
      </dsp:nvSpPr>
      <dsp:spPr>
        <a:xfrm>
          <a:off x="5410406" y="-6561"/>
          <a:ext cx="1027131" cy="3750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友谊</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与</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爱情</a:t>
          </a:r>
        </a:p>
      </dsp:txBody>
      <dsp:txXfrm>
        <a:off x="5410406" y="1493695"/>
        <a:ext cx="1027131" cy="1500257"/>
      </dsp:txXfrm>
    </dsp:sp>
    <dsp:sp modelId="{A29EE358-C36D-4CC4-BBF2-9DBC09F928A0}">
      <dsp:nvSpPr>
        <dsp:cNvPr id="0" name=""/>
        <dsp:cNvSpPr/>
      </dsp:nvSpPr>
      <dsp:spPr>
        <a:xfrm>
          <a:off x="5486403" y="240552"/>
          <a:ext cx="847247" cy="978651"/>
        </a:xfrm>
        <a:prstGeom prst="ellipse">
          <a:avLst/>
        </a:prstGeom>
        <a:blipFill rotWithShape="0">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EC527D-1005-4BD4-8587-BA7246E12A38}">
      <dsp:nvSpPr>
        <dsp:cNvPr id="0" name=""/>
        <dsp:cNvSpPr/>
      </dsp:nvSpPr>
      <dsp:spPr>
        <a:xfrm>
          <a:off x="6690151" y="0"/>
          <a:ext cx="1131355" cy="37506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学习</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与</a:t>
          </a:r>
          <a:endParaRPr lang="en-US" altLang="zh-CN" sz="2000" b="0" kern="1200" dirty="0">
            <a:solidFill>
              <a:schemeClr val="tx1"/>
            </a:solidFill>
            <a:latin typeface="微软雅黑" panose="020B0503020204020204" pitchFamily="34" charset="-122"/>
            <a:ea typeface="微软雅黑" panose="020B0503020204020204" pitchFamily="34" charset="-122"/>
          </a:endParaRPr>
        </a:p>
        <a:p>
          <a:pPr marL="0" lvl="0" indent="0" algn="ctr" defTabSz="889000">
            <a:lnSpc>
              <a:spcPts val="14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工作</a:t>
          </a:r>
        </a:p>
      </dsp:txBody>
      <dsp:txXfrm>
        <a:off x="6690151" y="1500257"/>
        <a:ext cx="1131355" cy="1500257"/>
      </dsp:txXfrm>
    </dsp:sp>
    <dsp:sp modelId="{6A36B26C-6318-4144-A68B-E209BD5D4688}">
      <dsp:nvSpPr>
        <dsp:cNvPr id="0" name=""/>
        <dsp:cNvSpPr/>
      </dsp:nvSpPr>
      <dsp:spPr>
        <a:xfrm>
          <a:off x="6745093" y="228599"/>
          <a:ext cx="979375" cy="982198"/>
        </a:xfrm>
        <a:prstGeom prst="ellipse">
          <a:avLst/>
        </a:prstGeom>
        <a:blipFill rotWithShape="0">
          <a:blip xmlns:r="http://schemas.openxmlformats.org/officeDocument/2006/relationships" r:embed="rId6"/>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053D7D-4E4B-4364-BD42-06AFB82D0F8F}">
      <dsp:nvSpPr>
        <dsp:cNvPr id="0" name=""/>
        <dsp:cNvSpPr/>
      </dsp:nvSpPr>
      <dsp:spPr>
        <a:xfrm>
          <a:off x="588398" y="2793297"/>
          <a:ext cx="7132886" cy="963908"/>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3EE8D-727A-4D9B-A9CC-FCA4E2212569}">
      <dsp:nvSpPr>
        <dsp:cNvPr id="0" name=""/>
        <dsp:cNvSpPr/>
      </dsp:nvSpPr>
      <dsp:spPr>
        <a:xfrm rot="10800000">
          <a:off x="790388" y="135432"/>
          <a:ext cx="7134410" cy="1245376"/>
        </a:xfrm>
        <a:prstGeom prst="homePlate">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182" tIns="68580" rIns="128016" bIns="68580" numCol="1" spcCol="1270" anchor="ctr" anchorCtr="0">
          <a:noAutofit/>
        </a:bodyPr>
        <a:lstStyle/>
        <a:p>
          <a:pPr marL="0" lvl="0" indent="0" algn="l" defTabSz="800100" rtl="0">
            <a:lnSpc>
              <a:spcPct val="90000"/>
            </a:lnSpc>
            <a:spcBef>
              <a:spcPct val="0"/>
            </a:spcBef>
            <a:spcAft>
              <a:spcPct val="35000"/>
            </a:spcAft>
            <a:buNone/>
          </a:pPr>
          <a:r>
            <a:rPr lang="en-US" sz="1800" b="1" kern="1200" dirty="0">
              <a:solidFill>
                <a:schemeClr val="tx1"/>
              </a:solidFill>
              <a:latin typeface="Microsoft JhengHei" panose="020B0604030504040204" pitchFamily="34" charset="-120"/>
              <a:ea typeface="Microsoft JhengHei" panose="020B0604030504040204" pitchFamily="34" charset="-120"/>
            </a:rPr>
            <a:t>institution that teaches and examines students in many branches of advanced learning ,awarding degrees and providing facilities for academic research.</a:t>
          </a:r>
          <a:endParaRPr lang="zh-CN" sz="1800" b="1" kern="1200" dirty="0">
            <a:solidFill>
              <a:schemeClr val="tx1"/>
            </a:solidFill>
            <a:latin typeface="Microsoft JhengHei" panose="020B0604030504040204" pitchFamily="34" charset="-120"/>
            <a:ea typeface="Microsoft JhengHei" panose="020B0604030504040204" pitchFamily="34" charset="-120"/>
          </a:endParaRPr>
        </a:p>
      </dsp:txBody>
      <dsp:txXfrm rot="10800000">
        <a:off x="1101732" y="135432"/>
        <a:ext cx="6823066" cy="1245376"/>
      </dsp:txXfrm>
    </dsp:sp>
    <dsp:sp modelId="{A9447516-5D89-4E09-98F7-F3D508A7D504}">
      <dsp:nvSpPr>
        <dsp:cNvPr id="0" name=""/>
        <dsp:cNvSpPr/>
      </dsp:nvSpPr>
      <dsp:spPr>
        <a:xfrm>
          <a:off x="0" y="153894"/>
          <a:ext cx="1179624" cy="1179624"/>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666A79-E889-4EAD-AD2D-42976EA8EA2B}">
      <dsp:nvSpPr>
        <dsp:cNvPr id="0" name=""/>
        <dsp:cNvSpPr/>
      </dsp:nvSpPr>
      <dsp:spPr>
        <a:xfrm rot="10800000">
          <a:off x="627411" y="1594283"/>
          <a:ext cx="7297387" cy="1105142"/>
        </a:xfrm>
        <a:prstGeom prst="homePlat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182" tIns="68580" rIns="128016"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solidFill>
                <a:schemeClr val="tx1"/>
              </a:solidFill>
              <a:latin typeface="微软雅黑" panose="020B0503020204020204" pitchFamily="34" charset="-122"/>
              <a:ea typeface="微软雅黑" panose="020B0503020204020204" pitchFamily="34" charset="-122"/>
            </a:rPr>
            <a:t>高等学府，通常包括一所文理学院、研究生院和专业学院，</a:t>
          </a:r>
          <a:r>
            <a:rPr lang="zh-CN" altLang="en-US" sz="1800" b="0" kern="1200" dirty="0">
              <a:solidFill>
                <a:schemeClr val="tx1"/>
              </a:solidFill>
              <a:latin typeface="微软雅黑" panose="020B0503020204020204" pitchFamily="34" charset="-122"/>
              <a:ea typeface="微软雅黑" panose="020B0503020204020204" pitchFamily="34" charset="-122"/>
            </a:rPr>
            <a:t>并     </a:t>
          </a:r>
          <a:r>
            <a:rPr lang="zh-CN" sz="1800" b="0" kern="1200" dirty="0">
              <a:solidFill>
                <a:schemeClr val="tx1"/>
              </a:solidFill>
              <a:latin typeface="微软雅黑" panose="020B0503020204020204" pitchFamily="34" charset="-122"/>
              <a:ea typeface="微软雅黑" panose="020B0503020204020204" pitchFamily="34" charset="-122"/>
            </a:rPr>
            <a:t>有权授予各个学科领域的学位。</a:t>
          </a:r>
          <a:endParaRPr lang="en-US" sz="1800" b="0" kern="1200" dirty="0">
            <a:solidFill>
              <a:schemeClr val="tx1"/>
            </a:solidFill>
            <a:latin typeface="微软雅黑" panose="020B0503020204020204" pitchFamily="34" charset="-122"/>
            <a:ea typeface="微软雅黑" panose="020B0503020204020204" pitchFamily="34" charset="-122"/>
          </a:endParaRPr>
        </a:p>
      </dsp:txBody>
      <dsp:txXfrm rot="10800000">
        <a:off x="903696" y="1594283"/>
        <a:ext cx="7021102" cy="1105142"/>
      </dsp:txXfrm>
    </dsp:sp>
    <dsp:sp modelId="{4BBAFD9A-714F-4974-B3DD-8A17754BBD16}">
      <dsp:nvSpPr>
        <dsp:cNvPr id="0" name=""/>
        <dsp:cNvSpPr/>
      </dsp:nvSpPr>
      <dsp:spPr>
        <a:xfrm>
          <a:off x="0" y="1584103"/>
          <a:ext cx="1179624" cy="1179624"/>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9317CC-F571-40E9-9CF5-BFE2D7C22437}">
      <dsp:nvSpPr>
        <dsp:cNvPr id="0" name=""/>
        <dsp:cNvSpPr/>
      </dsp:nvSpPr>
      <dsp:spPr>
        <a:xfrm rot="10800000">
          <a:off x="611271" y="2967021"/>
          <a:ext cx="7352964" cy="1254259"/>
        </a:xfrm>
        <a:prstGeom prst="homePlate">
          <a:avLst/>
        </a:prstGeom>
        <a:solidFill>
          <a:srgbClr val="CC99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182" tIns="68580" rIns="128016"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solidFill>
                <a:schemeClr val="tx1"/>
              </a:solidFill>
              <a:latin typeface="微软雅黑" panose="020B0503020204020204" pitchFamily="34" charset="-122"/>
              <a:ea typeface="微软雅黑" panose="020B0503020204020204" pitchFamily="34" charset="-122"/>
            </a:rPr>
            <a:t>拉丁文“大学”（</a:t>
          </a:r>
          <a:r>
            <a:rPr lang="en-US" sz="1800" b="0" kern="1200" dirty="0" err="1">
              <a:solidFill>
                <a:schemeClr val="tx1"/>
              </a:solidFill>
              <a:latin typeface="微软雅黑" panose="020B0503020204020204" pitchFamily="34" charset="-122"/>
              <a:ea typeface="微软雅黑" panose="020B0503020204020204" pitchFamily="34" charset="-122"/>
            </a:rPr>
            <a:t>universitas</a:t>
          </a:r>
          <a:r>
            <a:rPr lang="en-US" sz="1800" b="0" kern="1200" dirty="0">
              <a:solidFill>
                <a:schemeClr val="tx1"/>
              </a:solidFill>
              <a:latin typeface="微软雅黑" panose="020B0503020204020204" pitchFamily="34" charset="-122"/>
              <a:ea typeface="微软雅黑" panose="020B0503020204020204" pitchFamily="34" charset="-122"/>
            </a:rPr>
            <a:t>)</a:t>
          </a:r>
          <a:r>
            <a:rPr lang="zh-CN" altLang="en-US" sz="1800" b="0" kern="1200" dirty="0">
              <a:solidFill>
                <a:schemeClr val="tx1"/>
              </a:solidFill>
              <a:latin typeface="微软雅黑" panose="020B0503020204020204" pitchFamily="34" charset="-122"/>
              <a:ea typeface="微软雅黑" panose="020B0503020204020204" pitchFamily="34" charset="-122"/>
            </a:rPr>
            <a:t>，</a:t>
          </a:r>
          <a:r>
            <a:rPr lang="zh-CN" sz="1800" b="0" kern="1200" dirty="0">
              <a:solidFill>
                <a:schemeClr val="tx1"/>
              </a:solidFill>
              <a:latin typeface="微软雅黑" panose="020B0503020204020204" pitchFamily="34" charset="-122"/>
              <a:ea typeface="微软雅黑" panose="020B0503020204020204" pitchFamily="34" charset="-122"/>
            </a:rPr>
            <a:t>原意是“行会”、“社团”、“公会”之意，起初并没有学术或教育的意思，后来则专指</a:t>
          </a:r>
          <a:r>
            <a:rPr lang="en-US" sz="1800" b="0" kern="1200" dirty="0">
              <a:solidFill>
                <a:schemeClr val="tx1"/>
              </a:solidFill>
              <a:latin typeface="微软雅黑" panose="020B0503020204020204" pitchFamily="34" charset="-122"/>
              <a:ea typeface="微软雅黑" panose="020B0503020204020204" pitchFamily="34" charset="-122"/>
            </a:rPr>
            <a:t>12</a:t>
          </a:r>
          <a:r>
            <a:rPr lang="zh-CN" sz="1800" b="0" kern="1200" dirty="0">
              <a:solidFill>
                <a:schemeClr val="tx1"/>
              </a:solidFill>
              <a:latin typeface="微软雅黑" panose="020B0503020204020204" pitchFamily="34" charset="-122"/>
              <a:ea typeface="微软雅黑" panose="020B0503020204020204" pitchFamily="34" charset="-122"/>
            </a:rPr>
            <a:t>世纪末在欧洲出现的一种高等教育机构。</a:t>
          </a:r>
        </a:p>
      </dsp:txBody>
      <dsp:txXfrm rot="10800000">
        <a:off x="924836" y="2967021"/>
        <a:ext cx="7039399" cy="1254259"/>
      </dsp:txXfrm>
    </dsp:sp>
    <dsp:sp modelId="{4D9D1020-5C4E-4DD8-857A-B138924E8CE4}">
      <dsp:nvSpPr>
        <dsp:cNvPr id="0" name=""/>
        <dsp:cNvSpPr/>
      </dsp:nvSpPr>
      <dsp:spPr>
        <a:xfrm>
          <a:off x="0" y="3003890"/>
          <a:ext cx="1179624" cy="1179624"/>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E6B892-970A-4D4E-A375-D52BFE8852A4}">
      <dsp:nvSpPr>
        <dsp:cNvPr id="0" name=""/>
        <dsp:cNvSpPr/>
      </dsp:nvSpPr>
      <dsp:spPr>
        <a:xfrm>
          <a:off x="3730488" y="747"/>
          <a:ext cx="1225822" cy="1225822"/>
        </a:xfrm>
        <a:prstGeom prst="ellipse">
          <a:avLst/>
        </a:prstGeom>
        <a:solidFill>
          <a:srgbClr val="CC99FF"/>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终身</a:t>
          </a:r>
          <a:endParaRPr lang="en-US" altLang="zh-CN" sz="1700" kern="1200" dirty="0">
            <a:solidFill>
              <a:schemeClr val="tx1"/>
            </a:solidFill>
            <a:latin typeface="微软雅黑" panose="020B0503020204020204" pitchFamily="34" charset="-122"/>
            <a:ea typeface="微软雅黑" panose="020B0503020204020204" pitchFamily="34" charset="-122"/>
          </a:endParaRPr>
        </a:p>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学习</a:t>
          </a:r>
        </a:p>
      </dsp:txBody>
      <dsp:txXfrm>
        <a:off x="3910005" y="180264"/>
        <a:ext cx="866788" cy="866788"/>
      </dsp:txXfrm>
    </dsp:sp>
    <dsp:sp modelId="{A9120B4B-5401-4874-836B-65BFBCCA6FF8}">
      <dsp:nvSpPr>
        <dsp:cNvPr id="0" name=""/>
        <dsp:cNvSpPr/>
      </dsp:nvSpPr>
      <dsp:spPr>
        <a:xfrm rot="2133393">
          <a:off x="4924766" y="943307"/>
          <a:ext cx="338439" cy="413715"/>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4934232" y="996529"/>
        <a:ext cx="236907" cy="248229"/>
      </dsp:txXfrm>
    </dsp:sp>
    <dsp:sp modelId="{1AECA969-AF3E-43E0-8862-30BC57C1941D}">
      <dsp:nvSpPr>
        <dsp:cNvPr id="0" name=""/>
        <dsp:cNvSpPr/>
      </dsp:nvSpPr>
      <dsp:spPr>
        <a:xfrm>
          <a:off x="5247246" y="1084900"/>
          <a:ext cx="1225822" cy="1225822"/>
        </a:xfrm>
        <a:prstGeom prst="ellipse">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合作</a:t>
          </a:r>
          <a:endParaRPr lang="en-US" altLang="zh-CN" sz="1700" kern="1200" dirty="0">
            <a:solidFill>
              <a:schemeClr val="tx1"/>
            </a:solidFill>
            <a:latin typeface="微软雅黑" panose="020B0503020204020204" pitchFamily="34" charset="-122"/>
            <a:ea typeface="微软雅黑" panose="020B0503020204020204" pitchFamily="34" charset="-122"/>
          </a:endParaRPr>
        </a:p>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学习</a:t>
          </a:r>
        </a:p>
      </dsp:txBody>
      <dsp:txXfrm>
        <a:off x="5426763" y="1264417"/>
        <a:ext cx="866788" cy="866788"/>
      </dsp:txXfrm>
    </dsp:sp>
    <dsp:sp modelId="{53E65D2D-0663-4E6A-8F55-CEAED8A8179A}">
      <dsp:nvSpPr>
        <dsp:cNvPr id="0" name=""/>
        <dsp:cNvSpPr/>
      </dsp:nvSpPr>
      <dsp:spPr>
        <a:xfrm rot="6525283">
          <a:off x="5400021" y="2358342"/>
          <a:ext cx="331237" cy="413715"/>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5465681" y="2394038"/>
        <a:ext cx="231866" cy="248229"/>
      </dsp:txXfrm>
    </dsp:sp>
    <dsp:sp modelId="{30F17C06-6F82-49BC-80BB-2DD8F381944B}">
      <dsp:nvSpPr>
        <dsp:cNvPr id="0" name=""/>
        <dsp:cNvSpPr/>
      </dsp:nvSpPr>
      <dsp:spPr>
        <a:xfrm>
          <a:off x="4652182" y="2837429"/>
          <a:ext cx="1225822" cy="1225822"/>
        </a:xfrm>
        <a:prstGeom prst="ellipse">
          <a:avLst/>
        </a:prstGeom>
        <a:solidFill>
          <a:srgbClr val="92D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创新</a:t>
          </a:r>
          <a:endParaRPr lang="en-US" altLang="zh-CN" sz="1700" kern="1200" dirty="0">
            <a:solidFill>
              <a:schemeClr val="tx1"/>
            </a:solidFill>
            <a:latin typeface="微软雅黑" panose="020B0503020204020204" pitchFamily="34" charset="-122"/>
            <a:ea typeface="微软雅黑" panose="020B0503020204020204" pitchFamily="34" charset="-122"/>
          </a:endParaRPr>
        </a:p>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学习</a:t>
          </a:r>
        </a:p>
      </dsp:txBody>
      <dsp:txXfrm>
        <a:off x="4831699" y="3016946"/>
        <a:ext cx="866788" cy="866788"/>
      </dsp:txXfrm>
    </dsp:sp>
    <dsp:sp modelId="{47DD2A43-6ABF-43FD-8E64-BFB6BE7E2A8C}">
      <dsp:nvSpPr>
        <dsp:cNvPr id="0" name=""/>
        <dsp:cNvSpPr/>
      </dsp:nvSpPr>
      <dsp:spPr>
        <a:xfrm rot="10800000">
          <a:off x="4189008" y="3243483"/>
          <a:ext cx="327309" cy="413715"/>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4287201" y="3326226"/>
        <a:ext cx="229116" cy="248229"/>
      </dsp:txXfrm>
    </dsp:sp>
    <dsp:sp modelId="{789F0B61-5583-413F-96CD-848B34280AFC}">
      <dsp:nvSpPr>
        <dsp:cNvPr id="0" name=""/>
        <dsp:cNvSpPr/>
      </dsp:nvSpPr>
      <dsp:spPr>
        <a:xfrm>
          <a:off x="2808794" y="2837429"/>
          <a:ext cx="1225822" cy="1225822"/>
        </a:xfrm>
        <a:prstGeom prst="ellipse">
          <a:avLst/>
        </a:prstGeom>
        <a:solidFill>
          <a:schemeClr val="accent1">
            <a:lumMod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全面</a:t>
          </a:r>
          <a:endParaRPr lang="en-US" altLang="zh-CN" sz="1700" kern="1200" dirty="0">
            <a:solidFill>
              <a:schemeClr val="tx1"/>
            </a:solidFill>
            <a:latin typeface="微软雅黑" panose="020B0503020204020204" pitchFamily="34" charset="-122"/>
            <a:ea typeface="微软雅黑" panose="020B0503020204020204" pitchFamily="34" charset="-122"/>
          </a:endParaRPr>
        </a:p>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学习</a:t>
          </a:r>
        </a:p>
      </dsp:txBody>
      <dsp:txXfrm>
        <a:off x="2988311" y="3016946"/>
        <a:ext cx="866788" cy="866788"/>
      </dsp:txXfrm>
    </dsp:sp>
    <dsp:sp modelId="{62EBAA9B-650F-45F5-8E51-EDFA67A52114}">
      <dsp:nvSpPr>
        <dsp:cNvPr id="0" name=""/>
        <dsp:cNvSpPr/>
      </dsp:nvSpPr>
      <dsp:spPr>
        <a:xfrm rot="15120000">
          <a:off x="2976094" y="2375710"/>
          <a:ext cx="327309" cy="413715"/>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10800000">
        <a:off x="3040362" y="2505147"/>
        <a:ext cx="229116" cy="248229"/>
      </dsp:txXfrm>
    </dsp:sp>
    <dsp:sp modelId="{DED93EF3-6F90-4CCE-BC94-F6B3575A58C2}">
      <dsp:nvSpPr>
        <dsp:cNvPr id="0" name=""/>
        <dsp:cNvSpPr/>
      </dsp:nvSpPr>
      <dsp:spPr>
        <a:xfrm>
          <a:off x="2239156" y="1084263"/>
          <a:ext cx="1225822" cy="1225822"/>
        </a:xfrm>
        <a:prstGeom prst="ellipse">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自主</a:t>
          </a:r>
          <a:endParaRPr lang="en-US" altLang="zh-CN" sz="1700" kern="1200" dirty="0">
            <a:solidFill>
              <a:schemeClr val="tx1"/>
            </a:solidFill>
            <a:latin typeface="微软雅黑" panose="020B0503020204020204" pitchFamily="34" charset="-122"/>
            <a:ea typeface="微软雅黑" panose="020B0503020204020204" pitchFamily="34" charset="-122"/>
          </a:endParaRPr>
        </a:p>
        <a:p>
          <a:pPr marL="0" lvl="0" indent="0" algn="ctr" defTabSz="755650">
            <a:lnSpc>
              <a:spcPct val="90000"/>
            </a:lnSpc>
            <a:spcBef>
              <a:spcPct val="0"/>
            </a:spcBef>
            <a:spcAft>
              <a:spcPct val="35000"/>
            </a:spcAft>
            <a:buNone/>
          </a:pPr>
          <a:r>
            <a:rPr lang="zh-CN" altLang="en-US" sz="1700" kern="1200" dirty="0">
              <a:solidFill>
                <a:schemeClr val="tx1"/>
              </a:solidFill>
              <a:latin typeface="微软雅黑" panose="020B0503020204020204" pitchFamily="34" charset="-122"/>
              <a:ea typeface="微软雅黑" panose="020B0503020204020204" pitchFamily="34" charset="-122"/>
            </a:rPr>
            <a:t>学习</a:t>
          </a:r>
        </a:p>
      </dsp:txBody>
      <dsp:txXfrm>
        <a:off x="2418673" y="1263780"/>
        <a:ext cx="866788" cy="866788"/>
      </dsp:txXfrm>
    </dsp:sp>
    <dsp:sp modelId="{68AE0CCB-F7CD-4666-B607-6333B7243179}">
      <dsp:nvSpPr>
        <dsp:cNvPr id="0" name=""/>
        <dsp:cNvSpPr/>
      </dsp:nvSpPr>
      <dsp:spPr>
        <a:xfrm rot="19440000">
          <a:off x="3426584" y="954004"/>
          <a:ext cx="327309" cy="413715"/>
        </a:xfrm>
        <a:prstGeom prst="rightArrow">
          <a:avLst>
            <a:gd name="adj1" fmla="val 60000"/>
            <a:gd name="adj2" fmla="val 50000"/>
          </a:avLst>
        </a:prstGeom>
        <a:solidFill>
          <a:schemeClr val="accent1">
            <a:tint val="60000"/>
            <a:hueOff val="0"/>
            <a:satOff val="0"/>
            <a:lumOff val="0"/>
            <a:alphaOff val="0"/>
          </a:schemeClr>
        </a:solidFill>
        <a:ln>
          <a:solidFill>
            <a:schemeClr val="tx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435961" y="1065605"/>
        <a:ext cx="229116" cy="248229"/>
      </dsp:txXfrm>
    </dsp:sp>
  </dsp:spTree>
</dsp:drawing>
</file>

<file path=ppt/diagrams/layout1.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7033AB-8FA8-4D67-8265-BEE6F5B051D4}" type="datetimeFigureOut">
              <a:rPr lang="zh-CN" altLang="en-US" smtClean="0"/>
              <a:pPr/>
              <a:t>2022/9/11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CF271-C00A-42D4-8099-ECA56017886A}" type="slidenum">
              <a:rPr lang="zh-CN" altLang="en-US" smtClean="0"/>
              <a:pPr/>
              <a:t>‹#›</a:t>
            </a:fld>
            <a:endParaRPr lang="zh-CN" altLang="en-US"/>
          </a:p>
        </p:txBody>
      </p:sp>
    </p:spTree>
    <p:extLst>
      <p:ext uri="{BB962C8B-B14F-4D97-AF65-F5344CB8AC3E}">
        <p14:creationId xmlns="" xmlns:p14="http://schemas.microsoft.com/office/powerpoint/2010/main" val="48266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感谢小沛的投稿</a:t>
            </a:r>
            <a:r>
              <a:rPr lang="en-US" altLang="zh-CN" dirty="0"/>
              <a:t>】</a:t>
            </a:r>
          </a:p>
          <a:p>
            <a:endParaRPr lang="en-US" altLang="zh-CN" dirty="0"/>
          </a:p>
          <a:p>
            <a:r>
              <a:rPr lang="zh-CN" altLang="en-US" dirty="0"/>
              <a:t>字体：思源宋体</a:t>
            </a:r>
            <a:r>
              <a:rPr lang="en-US" altLang="zh-CN" dirty="0"/>
              <a:t>Heavy</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fld id="{EED4EB0B-2AF4-40F6-8CEA-EFA52B870AB1}" type="slidenum">
              <a:rPr lang="en-US" altLang="zh-CN" sz="1200" smtClean="0"/>
              <a:pPr/>
              <a:t>65</a:t>
            </a:fld>
            <a:endParaRPr lang="en-US" altLang="zh-CN" sz="120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80000"/>
              </a:lnSpc>
            </a:pPr>
            <a:r>
              <a:rPr lang="zh-CN" altLang="en-US" sz="800">
                <a:latin typeface="Arial" panose="020B0604020202020204" pitchFamily="34" charset="0"/>
              </a:rPr>
              <a:t>（</a:t>
            </a:r>
            <a:r>
              <a:rPr lang="en-US" altLang="zh-CN" sz="800">
                <a:latin typeface="Arial" panose="020B0604020202020204" pitchFamily="34" charset="0"/>
              </a:rPr>
              <a:t>1</a:t>
            </a:r>
            <a:r>
              <a:rPr lang="zh-CN" altLang="en-US" sz="800">
                <a:latin typeface="Arial" panose="020B0604020202020204" pitchFamily="34" charset="0"/>
              </a:rPr>
              <a:t>）择业思想更趋实惠。</a:t>
            </a:r>
          </a:p>
          <a:p>
            <a:pPr eaLnBrk="1" hangingPunct="1">
              <a:lnSpc>
                <a:spcPct val="80000"/>
              </a:lnSpc>
            </a:pPr>
            <a:r>
              <a:rPr lang="zh-CN" altLang="en-US" sz="800">
                <a:latin typeface="Arial" panose="020B0604020202020204" pitchFamily="34" charset="0"/>
              </a:rPr>
              <a:t>    义与利相统一的价值观日趋成熟。但当代大学生所理解的“义”不是只讲奉献不求索取的纯利他主义，更不是金钱至上的拜金主义，而是以主体意识、公民意识逐渐增强为基础，以自主、自由、平等交换为实质内容的新的价值观。大学生并没有丧失社会责任感，在择业时既希望发挥个人才能，获取较高的经济收入，又期望兼顾国家和社会的需要。</a:t>
            </a:r>
          </a:p>
          <a:p>
            <a:pPr eaLnBrk="1" hangingPunct="1">
              <a:lnSpc>
                <a:spcPct val="80000"/>
              </a:lnSpc>
            </a:pPr>
            <a:r>
              <a:rPr lang="zh-CN" altLang="en-US" sz="800">
                <a:latin typeface="Arial" panose="020B0604020202020204" pitchFamily="34" charset="0"/>
              </a:rPr>
              <a:t>    双向选择的模式基本得到普遍认同。大部分大学生都愿意通过就业市场、双向选择来谋得职业。</a:t>
            </a:r>
          </a:p>
          <a:p>
            <a:pPr eaLnBrk="1" hangingPunct="1">
              <a:lnSpc>
                <a:spcPct val="80000"/>
              </a:lnSpc>
            </a:pPr>
            <a:r>
              <a:rPr lang="zh-CN" altLang="en-US" sz="800">
                <a:latin typeface="Arial" panose="020B0604020202020204" pitchFamily="34" charset="0"/>
              </a:rPr>
              <a:t>（</a:t>
            </a:r>
            <a:r>
              <a:rPr lang="en-US" altLang="zh-CN" sz="800">
                <a:latin typeface="Arial" panose="020B0604020202020204" pitchFamily="34" charset="0"/>
              </a:rPr>
              <a:t>2</a:t>
            </a:r>
            <a:r>
              <a:rPr lang="zh-CN" altLang="en-US" sz="800">
                <a:latin typeface="Arial" panose="020B0604020202020204" pitchFamily="34" charset="0"/>
              </a:rPr>
              <a:t>）择业动机突出自我发展。</a:t>
            </a:r>
          </a:p>
          <a:p>
            <a:pPr eaLnBrk="1" hangingPunct="1">
              <a:lnSpc>
                <a:spcPct val="80000"/>
              </a:lnSpc>
            </a:pPr>
            <a:r>
              <a:rPr lang="zh-CN" altLang="en-US" sz="800">
                <a:latin typeface="Arial" panose="020B0604020202020204" pitchFamily="34" charset="0"/>
              </a:rPr>
              <a:t>    在择业动机方面，主要突出个人才能的发挥，其次是经济利益的实现。</a:t>
            </a:r>
          </a:p>
          <a:p>
            <a:pPr eaLnBrk="1" hangingPunct="1">
              <a:lnSpc>
                <a:spcPct val="80000"/>
              </a:lnSpc>
            </a:pPr>
            <a:r>
              <a:rPr lang="zh-CN" altLang="en-US" sz="800">
                <a:latin typeface="Arial" panose="020B0604020202020204" pitchFamily="34" charset="0"/>
              </a:rPr>
              <a:t>    发挥个人才能成为大学生择业时考虑的首要因素。大学生在择业时，并不是一味追求物质利益，而是更注重个人才能的发挥与特长的施展，追求自我价值的实现，追求长远的人生发展目标。但在注重个人才能发挥的同时，又希望获得较高的经济收人。随着人才市场的完善和成熟，人们对经济收入这一因素越来越重视，而用人单位也开始利用这一因素来吸引人才。</a:t>
            </a:r>
          </a:p>
          <a:p>
            <a:pPr eaLnBrk="1" hangingPunct="1">
              <a:lnSpc>
                <a:spcPct val="80000"/>
              </a:lnSpc>
            </a:pPr>
            <a:r>
              <a:rPr lang="zh-CN" altLang="en-US" sz="800">
                <a:latin typeface="Arial" panose="020B0604020202020204" pitchFamily="34" charset="0"/>
              </a:rPr>
              <a:t>单位的发展前景成为大学生择业时考虑的第二个重要因素。大学生在择业时，除了考虑自我价值和经济利益的实现外，还注重单位的发展前景，因为发展前景如何，直接影响到个人才能的施展。</a:t>
            </a:r>
          </a:p>
          <a:p>
            <a:pPr eaLnBrk="1" hangingPunct="1">
              <a:lnSpc>
                <a:spcPct val="80000"/>
              </a:lnSpc>
            </a:pPr>
            <a:r>
              <a:rPr lang="zh-CN" altLang="en-US" sz="800">
                <a:latin typeface="Arial" panose="020B0604020202020204" pitchFamily="34" charset="0"/>
              </a:rPr>
              <a:t>（</a:t>
            </a:r>
            <a:r>
              <a:rPr lang="en-US" altLang="zh-CN" sz="800">
                <a:latin typeface="Arial" panose="020B0604020202020204" pitchFamily="34" charset="0"/>
              </a:rPr>
              <a:t>3</a:t>
            </a:r>
            <a:r>
              <a:rPr lang="zh-CN" altLang="en-US" sz="800">
                <a:latin typeface="Arial" panose="020B0604020202020204" pitchFamily="34" charset="0"/>
              </a:rPr>
              <a:t>）择业目标趋高拒低。</a:t>
            </a:r>
          </a:p>
          <a:p>
            <a:pPr eaLnBrk="1" hangingPunct="1">
              <a:lnSpc>
                <a:spcPct val="80000"/>
              </a:lnSpc>
            </a:pPr>
            <a:r>
              <a:rPr lang="zh-CN" altLang="en-US" sz="800">
                <a:latin typeface="Arial" panose="020B0604020202020204" pitchFamily="34" charset="0"/>
              </a:rPr>
              <a:t>    在择业目标方面，趋向于高薪水、高地位、高层次的工作，回避待遇低、地位低、层次低的工作；在就业地域方面，多数大学生向往大中城市，尤其是沿海的中心城市，因为这些地区的经济发展水平较高，发展前景较好，施展个人才能的机会多。部分学生认为小城镇特别是山区，社会经济发展相对落后，思想观念比较保守，缺乏发挥自己才能的环境和机遇，因而不愿下基层；在单位选择上，其重心逐渐转向非公有制企业。随着国有企业的改革，行政机关公务员制度的实施，人事代理制度的逐步完善，国有单位对大学生的吸纳量有所下降，而非公有制企业对大学生的吸纳量明显提高，迫使大学生选择单位的重心逐渐由国有单位转向非国有企业。但仍有部分大学生特别是女生，以选择工作比较轻松、稳定，竞争不是很激烈的单位为主；在职业选择上，大部分大学生愿意从事与自己所学专业相关的工作，以发挥自己的专业优势，但更愿意从事高层的管理工作和高收人的工作，不愿到艰苦行业工作。这种择业目标往往给择业造成障碍，影响大学生顺利就业。</a:t>
            </a:r>
          </a:p>
          <a:p>
            <a:pPr eaLnBrk="1" hangingPunct="1">
              <a:lnSpc>
                <a:spcPct val="80000"/>
              </a:lnSpc>
            </a:pPr>
            <a:r>
              <a:rPr lang="zh-CN" altLang="en-US" sz="800">
                <a:latin typeface="Arial" panose="020B0604020202020204" pitchFamily="34" charset="0"/>
              </a:rPr>
              <a:t>     （</a:t>
            </a:r>
            <a:r>
              <a:rPr lang="en-US" altLang="zh-CN" sz="800">
                <a:latin typeface="Arial" panose="020B0604020202020204" pitchFamily="34" charset="0"/>
              </a:rPr>
              <a:t>4</a:t>
            </a:r>
            <a:r>
              <a:rPr lang="zh-CN" altLang="en-US" sz="800">
                <a:latin typeface="Arial" panose="020B0604020202020204" pitchFamily="34" charset="0"/>
              </a:rPr>
              <a:t>）择业的多向性与不稳定性。</a:t>
            </a:r>
          </a:p>
          <a:p>
            <a:pPr eaLnBrk="1" hangingPunct="1">
              <a:lnSpc>
                <a:spcPct val="80000"/>
              </a:lnSpc>
            </a:pPr>
            <a:r>
              <a:rPr lang="zh-CN" altLang="en-US" sz="800">
                <a:latin typeface="Arial" panose="020B0604020202020204" pitchFamily="34" charset="0"/>
              </a:rPr>
              <a:t>总体来讲，当代大学生的择业观的主流是好的，但不容忽视的是，在某种功利思想的驱动下，大学生的择业呈现出多向性和不稳定性。</a:t>
            </a:r>
          </a:p>
          <a:p>
            <a:pPr eaLnBrk="1" hangingPunct="1">
              <a:lnSpc>
                <a:spcPct val="80000"/>
              </a:lnSpc>
            </a:pPr>
            <a:r>
              <a:rPr lang="zh-CN" altLang="en-US" sz="800">
                <a:latin typeface="Arial" panose="020B0604020202020204" pitchFamily="34" charset="0"/>
              </a:rPr>
              <a:t>有些人酷爱自己的专业，然而又怕过艰苦的生活，择业时茫然无措；有些人意识到基层和艰苦行业需要人才，最能锻炼自己，但怕基层条件差，埋没了自己的才能，择业时举棋不定；还有的不顾自己的专业特长，把待遇高、福利好作为择业标准，但同时又想实现自己的价值与抱负，在择业时犹豫不决。因此，大学生择业的多向性和不稳定性，一方面对自身的就业不利，择业时左顾右盼，当断不断，必定错失良机；另一方面对用人单位不利，大学生在择业时反反复复，随意违约，延误了用人单位对人才的挑选。</a:t>
            </a:r>
          </a:p>
        </p:txBody>
      </p:sp>
    </p:spTree>
    <p:extLst>
      <p:ext uri="{BB962C8B-B14F-4D97-AF65-F5344CB8AC3E}">
        <p14:creationId xmlns="" xmlns:p14="http://schemas.microsoft.com/office/powerpoint/2010/main" val="1743397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F3A31B-5831-46CD-8479-160686FA5F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 xmlns:a16="http://schemas.microsoft.com/office/drawing/2014/main" id="{E6419D48-FFCD-48B2-B447-04E5B841F2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 xmlns:a16="http://schemas.microsoft.com/office/drawing/2014/main" id="{2DB2B916-6158-44FE-820A-25C4B57EC6A4}"/>
              </a:ext>
            </a:extLst>
          </p:cNvPr>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2022/9/11</a:t>
            </a:fld>
            <a:endParaRPr lang="zh-CN" altLang="en-US"/>
          </a:p>
        </p:txBody>
      </p:sp>
      <p:sp>
        <p:nvSpPr>
          <p:cNvPr id="5" name="页脚占位符 4">
            <a:extLst>
              <a:ext uri="{FF2B5EF4-FFF2-40B4-BE49-F238E27FC236}">
                <a16:creationId xmlns="" xmlns:a16="http://schemas.microsoft.com/office/drawing/2014/main" id="{FF012D3B-2823-4AFE-BDE9-CA951E2B2E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 xmlns:a16="http://schemas.microsoft.com/office/drawing/2014/main" id="{BC0E1CA5-7A4B-4422-8564-4D8869587E60}"/>
              </a:ext>
            </a:extLst>
          </p:cNvPr>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extLst>
      <p:ext uri="{BB962C8B-B14F-4D97-AF65-F5344CB8AC3E}">
        <p14:creationId xmlns="" xmlns:p14="http://schemas.microsoft.com/office/powerpoint/2010/main" val="360507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259ABC3-6A7E-4713-9F1F-E13FBE82E6BB}" type="slidenum">
              <a:rPr lang="en-US" altLang="zh-CN"/>
              <a:pPr>
                <a:defRPr/>
              </a:pPr>
              <a:t>‹#›</a:t>
            </a:fld>
            <a:endParaRPr lang="en-US" altLang="zh-CN"/>
          </a:p>
        </p:txBody>
      </p:sp>
    </p:spTree>
    <p:extLst>
      <p:ext uri="{BB962C8B-B14F-4D97-AF65-F5344CB8AC3E}">
        <p14:creationId xmlns="" xmlns:p14="http://schemas.microsoft.com/office/powerpoint/2010/main" val="2451242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9651C675-0757-4A68-9B06-D0948290CE29}" type="slidenum">
              <a:rPr lang="en-US" altLang="zh-CN"/>
              <a:pPr>
                <a:defRPr/>
              </a:pPr>
              <a:t>‹#›</a:t>
            </a:fld>
            <a:endParaRPr lang="en-US" altLang="zh-CN"/>
          </a:p>
        </p:txBody>
      </p:sp>
    </p:spTree>
    <p:extLst>
      <p:ext uri="{BB962C8B-B14F-4D97-AF65-F5344CB8AC3E}">
        <p14:creationId xmlns="" xmlns:p14="http://schemas.microsoft.com/office/powerpoint/2010/main" val="1273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600200"/>
            <a:ext cx="5384800"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3938589"/>
            <a:ext cx="5384800"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6D625EE7-DA93-4DA5-9A56-278B203C04E3}" type="slidenum">
              <a:rPr lang="en-US" altLang="zh-CN"/>
              <a:pPr>
                <a:defRPr/>
              </a:pPr>
              <a:t>‹#›</a:t>
            </a:fld>
            <a:endParaRPr lang="en-US" altLang="zh-CN"/>
          </a:p>
        </p:txBody>
      </p:sp>
    </p:spTree>
    <p:extLst>
      <p:ext uri="{BB962C8B-B14F-4D97-AF65-F5344CB8AC3E}">
        <p14:creationId xmlns="" xmlns:p14="http://schemas.microsoft.com/office/powerpoint/2010/main" val="125367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09600" y="6356351"/>
            <a:ext cx="2844800" cy="365125"/>
          </a:xfrm>
          <a:prstGeom prst="rect">
            <a:avLst/>
          </a:prstGeom>
          <a:ln/>
        </p:spPr>
        <p:txBody>
          <a:bodyPr/>
          <a:lstStyle>
            <a:lvl1pPr>
              <a:defRPr/>
            </a:lvl1pPr>
          </a:lstStyle>
          <a:p>
            <a:pPr>
              <a:defRPr/>
            </a:pPr>
            <a:endParaRPr lang="en-US"/>
          </a:p>
        </p:txBody>
      </p:sp>
      <p:sp>
        <p:nvSpPr>
          <p:cNvPr id="3" name="页脚占位符 4"/>
          <p:cNvSpPr>
            <a:spLocks noGrp="1" noChangeArrowheads="1"/>
          </p:cNvSpPr>
          <p:nvPr>
            <p:ph type="ftr" sz="quarter" idx="11"/>
          </p:nvPr>
        </p:nvSpPr>
        <p:spPr>
          <a:xfrm>
            <a:off x="4165600" y="6356351"/>
            <a:ext cx="3860800" cy="365125"/>
          </a:xfrm>
          <a:prstGeom prst="rect">
            <a:avLst/>
          </a:prstGeom>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xfrm>
            <a:off x="8737600" y="6356351"/>
            <a:ext cx="2844800" cy="365125"/>
          </a:xfrm>
          <a:prstGeom prst="rect">
            <a:avLst/>
          </a:prstGeom>
          <a:ln/>
        </p:spPr>
        <p:txBody>
          <a:bodyPr/>
          <a:lstStyle>
            <a:lvl1pPr>
              <a:defRPr/>
            </a:lvl1pPr>
          </a:lstStyle>
          <a:p>
            <a:pPr>
              <a:defRPr/>
            </a:pPr>
            <a:fld id="{913F6A7C-C6BF-4E01-B084-521CF6583548}" type="slidenum">
              <a:rPr lang="en-US" altLang="zh-CN"/>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8FF4A72A-0A92-4EA6-8B6C-161F815CE14C}"/>
              </a:ext>
            </a:extLst>
          </p:cNvPr>
          <p:cNvPicPr>
            <a:picLocks noChangeAspect="1"/>
          </p:cNvPicPr>
          <p:nvPr userDrawn="1"/>
        </p:nvPicPr>
        <p:blipFill>
          <a:blip r:embed="rId7"/>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a:extLst>
              <a:ext uri="{FF2B5EF4-FFF2-40B4-BE49-F238E27FC236}">
                <a16:creationId xmlns="" xmlns:a16="http://schemas.microsoft.com/office/drawing/2014/main" id="{93746575-872A-4246-8DB2-557B5AE34E8C}"/>
              </a:ext>
            </a:extLst>
          </p:cNvPr>
          <p:cNvPicPr>
            <a:picLocks noChangeAspect="1" noChangeArrowheads="1"/>
          </p:cNvPicPr>
          <p:nvPr userDrawn="1"/>
        </p:nvPicPr>
        <p:blipFill rotWithShape="1">
          <a:blip r:embed="rId8"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 xmlns:a14="http://schemas.microsoft.com/office/drawing/2010/main" val="0"/>
              </a:ext>
            </a:extLst>
          </a:blip>
          <a:srcRect l="12000" t="59604" r="13077" b="7828"/>
          <a:stretch/>
        </p:blipFill>
        <p:spPr bwMode="auto">
          <a:xfrm>
            <a:off x="10201275" y="243695"/>
            <a:ext cx="1390650" cy="44546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797680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hyperlink" Target="http://images.google.cn/imgres?imgurl=http://hiphotos.baidu.com/saner3/pic/item/276be4220237aae2d7cae2e1.jpg&amp;imgrefurl=http://hi.baidu.com/saner3/blog/item/0b08206049c1a8db8db10dcc.html&amp;h=956&amp;w=1000&amp;sz=209&amp;hl=zh-CN&amp;start=2&amp;um=1&amp;usg=__NQuVu9ZzTWi-euI6YxVCRzEr11A=&amp;tbnid=04iitBBUgKTgzM:&amp;tbnh=142&amp;tbnw=149&amp;prev=/images?q=%E9%97%AE%E5%8F%B7&amp;um=1&amp;complete=1&amp;hl=zh-CN&amp;newwindow=1&amp;client=aff-avalanche&amp;channel=textlink" TargetMode="Externa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w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www.edu.cn/20050913/3151553_6.shtml"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5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5" Type="http://schemas.openxmlformats.org/officeDocument/2006/relationships/image" Target="../media/image91.png"/><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www.nefu.edu.cn/xxzy/images/life001.gif"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0098" name="Rectangle 2"/>
          <p:cNvSpPr>
            <a:spLocks noGrp="1" noChangeArrowheads="1"/>
          </p:cNvSpPr>
          <p:nvPr>
            <p:ph type="body" idx="4294967295"/>
          </p:nvPr>
        </p:nvSpPr>
        <p:spPr>
          <a:xfrm>
            <a:off x="2059619" y="1283563"/>
            <a:ext cx="8788893" cy="1524000"/>
          </a:xfrm>
          <a:prstGeom prst="rect">
            <a:avLst/>
          </a:prstGeom>
        </p:spPr>
        <p:txBody>
          <a:bodyPr/>
          <a:lstStyle/>
          <a:p>
            <a:pPr>
              <a:buNone/>
              <a:defRPr/>
            </a:pPr>
            <a:r>
              <a:rPr lang="zh-CN" altLang="en-US" sz="4000" b="1" dirty="0">
                <a:solidFill>
                  <a:srgbClr val="FF0000"/>
                </a:solidFill>
                <a:latin typeface="黑体" panose="02010609060101010101" pitchFamily="49" charset="-122"/>
                <a:ea typeface="黑体" panose="02010609060101010101" pitchFamily="49" charset="-122"/>
              </a:rPr>
              <a:t>第二讲  大学是人生发展的关键阶段</a:t>
            </a:r>
            <a:endParaRPr lang="zh-CN" altLang="en-US" sz="2400" b="1" dirty="0">
              <a:solidFill>
                <a:srgbClr val="660066"/>
              </a:solidFill>
              <a:effectLst>
                <a:outerShdw blurRad="38100" dist="38100" dir="2700000" algn="tl">
                  <a:srgbClr val="C0C0C0"/>
                </a:outerShdw>
              </a:effectLst>
            </a:endParaRPr>
          </a:p>
        </p:txBody>
      </p:sp>
      <p:pic>
        <p:nvPicPr>
          <p:cNvPr id="1026" name="Picture 2">
            <a:extLst>
              <a:ext uri="{FF2B5EF4-FFF2-40B4-BE49-F238E27FC236}">
                <a16:creationId xmlns="" xmlns:a16="http://schemas.microsoft.com/office/drawing/2014/main" id="{91C1D12E-F7DC-48B4-97E0-64B172A36AC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852908" y="2333100"/>
            <a:ext cx="5815244" cy="387682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26342175"/>
      </p:ext>
    </p:extLst>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0098"/>
                                        </p:tgtEl>
                                        <p:attrNameLst>
                                          <p:attrName>style.visibility</p:attrName>
                                        </p:attrNameLst>
                                      </p:cBhvr>
                                      <p:to>
                                        <p:strVal val="visible"/>
                                      </p:to>
                                    </p:set>
                                    <p:animEffect transition="in" filter="fade">
                                      <p:cBhvr>
                                        <p:cTn id="7" dur="2000"/>
                                        <p:tgtEl>
                                          <p:spTgt spid="260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09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2" descr="C:\Users\Administrator\Desktop\微信图片_20171015195950.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r="51250"/>
          <a:stretch/>
        </p:blipFill>
        <p:spPr bwMode="auto">
          <a:xfrm>
            <a:off x="1779972" y="1251752"/>
            <a:ext cx="3581400" cy="39243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2" descr="C:\Users\Administrator\Desktop\微信图片_20171015195950.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43750"/>
          <a:stretch/>
        </p:blipFill>
        <p:spPr bwMode="auto">
          <a:xfrm>
            <a:off x="6830630" y="1251752"/>
            <a:ext cx="3429000" cy="39243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8388485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xfrm>
            <a:off x="2209800" y="2286000"/>
            <a:ext cx="5638800" cy="4191000"/>
          </a:xfrm>
        </p:spPr>
        <p:txBody>
          <a:bodyPr/>
          <a:lstStyle/>
          <a:p>
            <a:pPr eaLnBrk="1" hangingPunct="1">
              <a:buFontTx/>
              <a:buNone/>
            </a:pPr>
            <a:endParaRPr lang="en-US" altLang="zh-CN" sz="2400" dirty="0"/>
          </a:p>
          <a:p>
            <a:pPr marL="457200" indent="-457200" eaLnBrk="1" hangingPunct="1">
              <a:buFont typeface="+mj-lt"/>
              <a:buAutoNum type="arabicPeriod"/>
            </a:pPr>
            <a:r>
              <a:rPr lang="zh-CN" altLang="en-US" sz="2400" b="1" dirty="0">
                <a:latin typeface="楷体" panose="02010609060101010101" pitchFamily="49" charset="-122"/>
                <a:ea typeface="楷体" panose="02010609060101010101" pitchFamily="49" charset="-122"/>
              </a:rPr>
              <a:t>什么是大学？大学的精神是什么？</a:t>
            </a:r>
          </a:p>
          <a:p>
            <a:pPr marL="457200" indent="-457200" eaLnBrk="1" hangingPunct="1">
              <a:buFont typeface="+mj-lt"/>
              <a:buAutoNum type="arabicPeriod"/>
            </a:pPr>
            <a:r>
              <a:rPr lang="zh-CN" altLang="en-US" sz="2400" b="1" dirty="0">
                <a:latin typeface="楷体" panose="02010609060101010101" pitchFamily="49" charset="-122"/>
                <a:ea typeface="楷体" panose="02010609060101010101" pitchFamily="49" charset="-122"/>
              </a:rPr>
              <a:t>请联系实际，谈谈大学生活的适应。</a:t>
            </a:r>
            <a:endParaRPr lang="en-US" altLang="zh-CN" sz="2400" b="1" dirty="0">
              <a:latin typeface="楷体" panose="02010609060101010101" pitchFamily="49" charset="-122"/>
              <a:ea typeface="楷体" panose="02010609060101010101" pitchFamily="49" charset="-122"/>
            </a:endParaRPr>
          </a:p>
          <a:p>
            <a:pPr marL="457200" indent="-457200" eaLnBrk="1" hangingPunct="1">
              <a:buFont typeface="+mj-lt"/>
              <a:buAutoNum type="arabicPeriod"/>
            </a:pPr>
            <a:r>
              <a:rPr lang="zh-CN" altLang="en-US" sz="2400" b="1" dirty="0">
                <a:latin typeface="楷体" panose="02010609060101010101" pitchFamily="49" charset="-122"/>
                <a:ea typeface="楷体" panose="02010609060101010101" pitchFamily="49" charset="-122"/>
              </a:rPr>
              <a:t>大学里应该如何学习？</a:t>
            </a:r>
            <a:endParaRPr lang="en-US" altLang="zh-CN" sz="2400" b="1" dirty="0">
              <a:latin typeface="楷体" panose="02010609060101010101" pitchFamily="49" charset="-122"/>
              <a:ea typeface="楷体" panose="02010609060101010101" pitchFamily="49" charset="-122"/>
            </a:endParaRPr>
          </a:p>
          <a:p>
            <a:pPr marL="457200" indent="-457200" eaLnBrk="1" hangingPunct="1">
              <a:buFont typeface="+mj-lt"/>
              <a:buAutoNum type="arabicPeriod"/>
            </a:pPr>
            <a:r>
              <a:rPr lang="zh-CN" altLang="en-US" sz="2400" b="1" dirty="0">
                <a:latin typeface="楷体" panose="02010609060101010101" pitchFamily="49" charset="-122"/>
                <a:ea typeface="楷体" panose="02010609060101010101" pitchFamily="49" charset="-122"/>
              </a:rPr>
              <a:t>如何让自己德才兼备地发展？</a:t>
            </a:r>
            <a:endParaRPr lang="en-US" altLang="zh-CN" sz="2400" b="1" dirty="0">
              <a:latin typeface="楷体" panose="02010609060101010101" pitchFamily="49" charset="-122"/>
              <a:ea typeface="楷体" panose="02010609060101010101" pitchFamily="49" charset="-122"/>
            </a:endParaRPr>
          </a:p>
          <a:p>
            <a:pPr eaLnBrk="1" hangingPunct="1">
              <a:buFontTx/>
              <a:buNone/>
            </a:pPr>
            <a:endParaRPr lang="zh-CN" altLang="en-US" sz="2400" b="1" dirty="0">
              <a:latin typeface="楷体" panose="02010609060101010101" pitchFamily="49" charset="-122"/>
              <a:ea typeface="楷体" panose="02010609060101010101" pitchFamily="49" charset="-122"/>
            </a:endParaRPr>
          </a:p>
        </p:txBody>
      </p:sp>
      <p:sp>
        <p:nvSpPr>
          <p:cNvPr id="104451" name="Rectangle 3"/>
          <p:cNvSpPr>
            <a:spLocks noGrp="1" noChangeArrowheads="1"/>
          </p:cNvSpPr>
          <p:nvPr>
            <p:ph type="title"/>
          </p:nvPr>
        </p:nvSpPr>
        <p:spPr>
          <a:xfrm>
            <a:off x="3347814" y="1622277"/>
            <a:ext cx="1981200" cy="1112838"/>
          </a:xfrm>
        </p:spPr>
        <p:txBody>
          <a:bodyPr/>
          <a:lstStyle/>
          <a:p>
            <a:pPr algn="l" eaLnBrk="1" hangingPunct="1"/>
            <a:r>
              <a:rPr lang="zh-CN" altLang="en-US" sz="3600" b="1" dirty="0">
                <a:solidFill>
                  <a:srgbClr val="CC0000"/>
                </a:solidFill>
                <a:ea typeface="黑体" panose="02010609060101010101" pitchFamily="49" charset="-122"/>
              </a:rPr>
              <a:t>思考题</a:t>
            </a:r>
          </a:p>
        </p:txBody>
      </p:sp>
      <p:pic>
        <p:nvPicPr>
          <p:cNvPr id="104452" name="Picture 4">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05800" y="2895600"/>
            <a:ext cx="17526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0430694"/>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5" name="Picture 4" descr="BS00554_"/>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089165" y="3543300"/>
            <a:ext cx="168275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476" name="Rectangle 5"/>
          <p:cNvSpPr>
            <a:spLocks noGrp="1" noChangeArrowheads="1"/>
          </p:cNvSpPr>
          <p:nvPr>
            <p:ph type="title"/>
          </p:nvPr>
        </p:nvSpPr>
        <p:spPr>
          <a:xfrm>
            <a:off x="1942744" y="1459906"/>
            <a:ext cx="5029200" cy="655638"/>
          </a:xfrm>
        </p:spPr>
        <p:txBody>
          <a:bodyPr/>
          <a:lstStyle/>
          <a:p>
            <a:pPr eaLnBrk="1" hangingPunct="1"/>
            <a:r>
              <a:rPr lang="zh-CN" altLang="en-US" sz="3200" b="1" dirty="0">
                <a:solidFill>
                  <a:srgbClr val="FF0000"/>
                </a:solidFill>
                <a:ea typeface="黑体" panose="02010609060101010101" pitchFamily="49" charset="-122"/>
              </a:rPr>
              <a:t>推荐文献</a:t>
            </a:r>
          </a:p>
        </p:txBody>
      </p:sp>
      <p:sp>
        <p:nvSpPr>
          <p:cNvPr id="105477" name="Rectangle 7"/>
          <p:cNvSpPr>
            <a:spLocks noChangeArrowheads="1"/>
          </p:cNvSpPr>
          <p:nvPr/>
        </p:nvSpPr>
        <p:spPr bwMode="auto">
          <a:xfrm>
            <a:off x="1121076" y="2041125"/>
            <a:ext cx="7388551" cy="4218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2000" b="1" dirty="0">
                <a:latin typeface="楷体" panose="02010609060101010101" pitchFamily="49" charset="-122"/>
                <a:ea typeface="楷体" panose="02010609060101010101" pitchFamily="49" charset="-122"/>
              </a:rPr>
              <a:t>杨东平主编：</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大学精神</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，辽海出版社</a:t>
            </a:r>
            <a:r>
              <a:rPr lang="en-US" altLang="zh-CN" sz="2000" b="1" dirty="0">
                <a:latin typeface="楷体" panose="02010609060101010101" pitchFamily="49" charset="-122"/>
                <a:ea typeface="楷体" panose="02010609060101010101" pitchFamily="49" charset="-122"/>
              </a:rPr>
              <a:t>2000</a:t>
            </a:r>
            <a:r>
              <a:rPr lang="zh-CN" altLang="en-US" sz="2000" b="1" dirty="0">
                <a:latin typeface="楷体" panose="02010609060101010101" pitchFamily="49" charset="-122"/>
                <a:ea typeface="楷体" panose="02010609060101010101" pitchFamily="49" charset="-122"/>
              </a:rPr>
              <a:t>年版。</a:t>
            </a:r>
          </a:p>
          <a:p>
            <a:pPr eaLnBrk="1" hangingPunct="1">
              <a:lnSpc>
                <a:spcPct val="80000"/>
              </a:lnSpc>
            </a:pP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大学活页文库</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（第</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辑），华东师范大学出版</a:t>
            </a:r>
            <a:r>
              <a:rPr lang="en-US" altLang="zh-CN" sz="2000" b="1" dirty="0">
                <a:latin typeface="楷体" panose="02010609060101010101" pitchFamily="49" charset="-122"/>
                <a:ea typeface="楷体" panose="02010609060101010101" pitchFamily="49" charset="-122"/>
              </a:rPr>
              <a:t>1998</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8</a:t>
            </a:r>
            <a:r>
              <a:rPr lang="zh-CN" altLang="en-US" sz="2000" b="1" dirty="0">
                <a:latin typeface="楷体" panose="02010609060101010101" pitchFamily="49" charset="-122"/>
                <a:ea typeface="楷体" panose="02010609060101010101" pitchFamily="49" charset="-122"/>
              </a:rPr>
              <a:t>月第</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版。</a:t>
            </a:r>
          </a:p>
          <a:p>
            <a:pPr eaLnBrk="1" hangingPunct="1">
              <a:lnSpc>
                <a:spcPct val="80000"/>
              </a:lnSpc>
            </a:pP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英</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纽曼：</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大学的理想</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，引自任钟印主编：</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世界教育名著通览</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，湖北教育出版社</a:t>
            </a:r>
            <a:r>
              <a:rPr lang="en-US" altLang="zh-CN" sz="2000" b="1" dirty="0">
                <a:latin typeface="楷体" panose="02010609060101010101" pitchFamily="49" charset="-122"/>
                <a:ea typeface="楷体" panose="02010609060101010101" pitchFamily="49" charset="-122"/>
              </a:rPr>
              <a:t>1994</a:t>
            </a:r>
            <a:r>
              <a:rPr lang="zh-CN" altLang="en-US" sz="2000" b="1" dirty="0">
                <a:latin typeface="楷体" panose="02010609060101010101" pitchFamily="49" charset="-122"/>
                <a:ea typeface="楷体" panose="02010609060101010101" pitchFamily="49" charset="-122"/>
              </a:rPr>
              <a:t>年版。</a:t>
            </a:r>
          </a:p>
          <a:p>
            <a:pPr eaLnBrk="1" hangingPunct="1">
              <a:lnSpc>
                <a:spcPct val="80000"/>
              </a:lnSpc>
            </a:pPr>
            <a:r>
              <a:rPr lang="zh-CN" altLang="en-US" sz="2000" b="1" dirty="0">
                <a:latin typeface="楷体" panose="02010609060101010101" pitchFamily="49" charset="-122"/>
                <a:ea typeface="楷体" panose="02010609060101010101" pitchFamily="49" charset="-122"/>
              </a:rPr>
              <a:t>休谟：</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人生论</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，商务印书馆，</a:t>
            </a:r>
            <a:r>
              <a:rPr lang="en-US" altLang="zh-CN" sz="2000" b="1" dirty="0">
                <a:latin typeface="楷体" panose="02010609060101010101" pitchFamily="49" charset="-122"/>
                <a:ea typeface="楷体" panose="02010609060101010101" pitchFamily="49" charset="-122"/>
              </a:rPr>
              <a:t>1980</a:t>
            </a:r>
            <a:r>
              <a:rPr lang="zh-CN" altLang="en-US" sz="2000" b="1" dirty="0">
                <a:latin typeface="楷体" panose="02010609060101010101" pitchFamily="49" charset="-122"/>
                <a:ea typeface="楷体" panose="02010609060101010101" pitchFamily="49" charset="-122"/>
              </a:rPr>
              <a:t>年版。</a:t>
            </a:r>
          </a:p>
          <a:p>
            <a:pPr eaLnBrk="1" hangingPunct="1">
              <a:lnSpc>
                <a:spcPct val="80000"/>
              </a:lnSpc>
            </a:pPr>
            <a:r>
              <a:rPr lang="zh-CN" altLang="en-US" sz="2000" b="1" dirty="0">
                <a:latin typeface="楷体" panose="02010609060101010101" pitchFamily="49" charset="-122"/>
                <a:ea typeface="楷体" panose="02010609060101010101" pitchFamily="49" charset="-122"/>
              </a:rPr>
              <a:t>郑晓江等：</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中国人生理论史鉴</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，广西人民出版社，</a:t>
            </a:r>
            <a:r>
              <a:rPr lang="en-US" altLang="zh-CN" sz="2000" b="1" dirty="0">
                <a:latin typeface="楷体" panose="02010609060101010101" pitchFamily="49" charset="-122"/>
                <a:ea typeface="楷体" panose="02010609060101010101" pitchFamily="49" charset="-122"/>
              </a:rPr>
              <a:t>1991</a:t>
            </a:r>
            <a:r>
              <a:rPr lang="zh-CN" altLang="en-US" sz="2000" b="1" dirty="0">
                <a:latin typeface="楷体" panose="02010609060101010101" pitchFamily="49" charset="-122"/>
                <a:ea typeface="楷体" panose="02010609060101010101" pitchFamily="49" charset="-122"/>
              </a:rPr>
              <a:t>年版。 </a:t>
            </a:r>
          </a:p>
          <a:p>
            <a:pPr eaLnBrk="1" hangingPunct="1">
              <a:lnSpc>
                <a:spcPct val="80000"/>
              </a:lnSpc>
            </a:pPr>
            <a:r>
              <a:rPr lang="zh-CN" altLang="en-US" sz="2000" b="1" dirty="0">
                <a:latin typeface="楷体" panose="02010609060101010101" pitchFamily="49" charset="-122"/>
                <a:ea typeface="楷体" panose="02010609060101010101" pitchFamily="49" charset="-122"/>
              </a:rPr>
              <a:t>梁漱溟：</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人心与人生</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，学林出版社，</a:t>
            </a:r>
            <a:r>
              <a:rPr lang="en-US" altLang="zh-CN" sz="2000" b="1" dirty="0">
                <a:latin typeface="楷体" panose="02010609060101010101" pitchFamily="49" charset="-122"/>
                <a:ea typeface="楷体" panose="02010609060101010101" pitchFamily="49" charset="-122"/>
              </a:rPr>
              <a:t>1984</a:t>
            </a:r>
            <a:r>
              <a:rPr lang="zh-CN" altLang="en-US" sz="2000" b="1" dirty="0">
                <a:latin typeface="楷体" panose="02010609060101010101" pitchFamily="49" charset="-122"/>
                <a:ea typeface="楷体" panose="02010609060101010101" pitchFamily="49" charset="-122"/>
              </a:rPr>
              <a:t>年版。 </a:t>
            </a:r>
          </a:p>
          <a:p>
            <a:pPr eaLnBrk="1" hangingPunct="1">
              <a:lnSpc>
                <a:spcPct val="80000"/>
              </a:lnSpc>
            </a:pPr>
            <a:r>
              <a:rPr lang="zh-CN" altLang="en-US" sz="2000" b="1" dirty="0">
                <a:latin typeface="楷体" panose="02010609060101010101" pitchFamily="49" charset="-122"/>
                <a:ea typeface="楷体" panose="02010609060101010101" pitchFamily="49" charset="-122"/>
              </a:rPr>
              <a:t>喜子：</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人生成本论</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，上海三联书店，</a:t>
            </a:r>
            <a:r>
              <a:rPr lang="en-US" altLang="zh-CN" sz="2000" b="1" dirty="0">
                <a:latin typeface="楷体" panose="02010609060101010101" pitchFamily="49" charset="-122"/>
                <a:ea typeface="楷体" panose="02010609060101010101" pitchFamily="49" charset="-122"/>
              </a:rPr>
              <a:t>1999</a:t>
            </a:r>
            <a:r>
              <a:rPr lang="zh-CN" altLang="en-US" sz="2000" b="1" dirty="0">
                <a:latin typeface="楷体" panose="02010609060101010101" pitchFamily="49" charset="-122"/>
                <a:ea typeface="楷体" panose="02010609060101010101" pitchFamily="49" charset="-122"/>
              </a:rPr>
              <a:t>年版。 </a:t>
            </a:r>
          </a:p>
          <a:p>
            <a:pPr eaLnBrk="1" hangingPunct="1">
              <a:lnSpc>
                <a:spcPct val="80000"/>
              </a:lnSpc>
            </a:pP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美</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诺曼</a:t>
            </a:r>
            <a:r>
              <a:rPr lang="en-US" altLang="zh-CN" sz="2000" b="1" dirty="0">
                <a:latin typeface="楷体" panose="02010609060101010101" pitchFamily="49" charset="-122"/>
                <a:ea typeface="楷体" panose="02010609060101010101" pitchFamily="49" charset="-122"/>
              </a:rPr>
              <a:t>·V·</a:t>
            </a:r>
            <a:r>
              <a:rPr lang="zh-CN" altLang="en-US" sz="2000" b="1" dirty="0">
                <a:latin typeface="楷体" panose="02010609060101010101" pitchFamily="49" charset="-122"/>
                <a:ea typeface="楷体" panose="02010609060101010101" pitchFamily="49" charset="-122"/>
              </a:rPr>
              <a:t>皮尔（</a:t>
            </a:r>
            <a:r>
              <a:rPr lang="en-US" altLang="zh-CN" sz="2000" b="1" dirty="0">
                <a:latin typeface="楷体" panose="02010609060101010101" pitchFamily="49" charset="-122"/>
                <a:ea typeface="楷体" panose="02010609060101010101" pitchFamily="49" charset="-122"/>
              </a:rPr>
              <a:t>Norman Vincent Peale</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人生光明面</a:t>
            </a:r>
            <a:r>
              <a:rPr lang="en-US" altLang="zh-CN" sz="2000" b="1" dirty="0">
                <a:latin typeface="楷体" panose="02010609060101010101" pitchFamily="49" charset="-122"/>
                <a:ea typeface="楷体" panose="02010609060101010101" pitchFamily="49" charset="-122"/>
              </a:rPr>
              <a:t>The Amazing Results of Positive Thinking》</a:t>
            </a:r>
            <a:r>
              <a:rPr lang="zh-CN" altLang="en-US" sz="2000" b="1" dirty="0">
                <a:latin typeface="楷体" panose="02010609060101010101" pitchFamily="49" charset="-122"/>
                <a:ea typeface="楷体" panose="02010609060101010101" pitchFamily="49" charset="-122"/>
              </a:rPr>
              <a:t>，中央编译出版社，</a:t>
            </a:r>
            <a:r>
              <a:rPr lang="en-US" altLang="zh-CN" sz="2000" b="1" dirty="0">
                <a:latin typeface="楷体" panose="02010609060101010101" pitchFamily="49" charset="-122"/>
                <a:ea typeface="楷体" panose="02010609060101010101" pitchFamily="49" charset="-122"/>
              </a:rPr>
              <a:t>1999</a:t>
            </a:r>
            <a:r>
              <a:rPr lang="zh-CN" altLang="en-US" sz="2000" b="1" dirty="0">
                <a:latin typeface="楷体" panose="02010609060101010101" pitchFamily="49" charset="-122"/>
                <a:ea typeface="楷体" panose="02010609060101010101" pitchFamily="49" charset="-122"/>
              </a:rPr>
              <a:t>年版。</a:t>
            </a:r>
            <a:endParaRPr lang="en-US" altLang="zh-CN" sz="2000" b="1" dirty="0">
              <a:latin typeface="楷体_GB2312" charset="-122"/>
              <a:ea typeface="楷体_GB2312" charset="-122"/>
            </a:endParaRPr>
          </a:p>
        </p:txBody>
      </p:sp>
    </p:spTree>
    <p:extLst>
      <p:ext uri="{BB962C8B-B14F-4D97-AF65-F5344CB8AC3E}">
        <p14:creationId xmlns="" xmlns:p14="http://schemas.microsoft.com/office/powerpoint/2010/main" val="3719354331"/>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3E7A351-C3BD-40EC-BBAE-EB00A972852A}"/>
              </a:ext>
            </a:extLst>
          </p:cNvPr>
          <p:cNvSpPr>
            <a:spLocks noGrp="1"/>
          </p:cNvSpPr>
          <p:nvPr>
            <p:ph type="title"/>
          </p:nvPr>
        </p:nvSpPr>
        <p:spPr>
          <a:xfrm>
            <a:off x="1133382" y="2286000"/>
            <a:ext cx="9981461" cy="1143000"/>
          </a:xfrm>
        </p:spPr>
        <p:txBody>
          <a:bodyPr/>
          <a:lstStyle/>
          <a:p>
            <a:r>
              <a:rPr lang="zh-CN" altLang="en-US" dirty="0">
                <a:solidFill>
                  <a:srgbClr val="FF0000"/>
                </a:solidFill>
                <a:latin typeface="黑体" panose="02010609060101010101" pitchFamily="49" charset="-122"/>
                <a:ea typeface="黑体" panose="02010609060101010101" pitchFamily="49" charset="-122"/>
              </a:rPr>
              <a:t>祝同学们在最美丽的校园里扬帆起航！</a:t>
            </a:r>
          </a:p>
        </p:txBody>
      </p:sp>
    </p:spTree>
    <p:extLst>
      <p:ext uri="{BB962C8B-B14F-4D97-AF65-F5344CB8AC3E}">
        <p14:creationId xmlns="" xmlns:p14="http://schemas.microsoft.com/office/powerpoint/2010/main" val="134537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2" descr="C:\Users\Administrator\Desktop\微信图片_20171015201832.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0" y="1714500"/>
            <a:ext cx="6096000" cy="43815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721091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2" descr="C:\Users\Administrator\Desktop\微信图片_20171015201544.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819400" y="1714500"/>
            <a:ext cx="6553200" cy="45339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36499053"/>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descr="C:\Users\Administrator\Desktop\微信图片_20171015201853.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0" y="1075308"/>
            <a:ext cx="6096000" cy="44577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709144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2" descr="C:\Users\Administrator\Desktop\微信图片_20171015202006.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0" y="1013164"/>
            <a:ext cx="6096000" cy="43815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17365382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descr="C:\Users\Administrator\Desktop\微信图片_20171015202039.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0" y="1276350"/>
            <a:ext cx="6096000" cy="43053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3646747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ChangeArrowheads="1"/>
          </p:cNvSpPr>
          <p:nvPr/>
        </p:nvSpPr>
        <p:spPr bwMode="auto">
          <a:xfrm>
            <a:off x="6527800" y="3789363"/>
            <a:ext cx="3810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pic>
        <p:nvPicPr>
          <p:cNvPr id="51204" name="Picture 2" descr="C:\Users\Administrator\Desktop\微信图片_20171015203058.jpg"/>
          <p:cNvPicPr>
            <a:picLocks noChangeAspect="1" noChangeArrowheads="1"/>
          </p:cNvPicPr>
          <p:nvPr/>
        </p:nvPicPr>
        <p:blipFill>
          <a:blip r:embed="rId2">
            <a:extLst>
              <a:ext uri="{28A0092B-C50C-407E-A947-70E740481C1C}">
                <a14:useLocalDpi xmlns="" xmlns:a14="http://schemas.microsoft.com/office/drawing/2010/main" val="0"/>
              </a:ext>
            </a:extLst>
          </a:blip>
          <a:srcRect t="14444"/>
          <a:stretch>
            <a:fillRect/>
          </a:stretch>
        </p:blipFill>
        <p:spPr bwMode="auto">
          <a:xfrm>
            <a:off x="3150833" y="1617215"/>
            <a:ext cx="6096000" cy="38100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5580459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2" descr="C:\Users\Administrator\Desktop\微信图片_20171015202118.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0" y="1714500"/>
            <a:ext cx="6096000" cy="41529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3150935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2" descr="C:\Users\Administrator\Desktop\微信图片_20171015202139.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0" y="1714500"/>
            <a:ext cx="6096000" cy="42291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34274962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2" descr="C:\Users\Administrator\Desktop\微信图片_20171015202246.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5524"/>
          <a:stretch/>
        </p:blipFill>
        <p:spPr bwMode="auto">
          <a:xfrm>
            <a:off x="2514600" y="2438400"/>
            <a:ext cx="3352800" cy="26670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2" descr="C:\Users\Administrator\Desktop\微信图片_20171015202340.jpg"/>
          <p:cNvPicPr>
            <a:picLocks noChangeAspect="1" noChangeArrowheads="1"/>
          </p:cNvPicPr>
          <p:nvPr/>
        </p:nvPicPr>
        <p:blipFill rotWithShape="1">
          <a:blip r:embed="rId3">
            <a:extLst>
              <a:ext uri="{28A0092B-C50C-407E-A947-70E740481C1C}">
                <a14:useLocalDpi xmlns="" xmlns:a14="http://schemas.microsoft.com/office/drawing/2010/main" val="0"/>
              </a:ext>
            </a:extLst>
          </a:blip>
          <a:srcRect b="7096"/>
          <a:stretch/>
        </p:blipFill>
        <p:spPr bwMode="auto">
          <a:xfrm>
            <a:off x="6629401" y="2438400"/>
            <a:ext cx="3258959" cy="2667000"/>
          </a:xfrm>
          <a:prstGeom prst="round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07063595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flipV="1">
            <a:off x="897255" y="726440"/>
            <a:ext cx="10783570" cy="3810"/>
          </a:xfrm>
          <a:prstGeom prst="line">
            <a:avLst/>
          </a:prstGeom>
          <a:solidFill>
            <a:srgbClr val="C00000"/>
          </a:solidFill>
          <a:ln w="6350" cmpd="sng">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0182226" y="727105"/>
            <a:ext cx="1566863"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矩形: 圆角 19"/>
          <p:cNvSpPr/>
          <p:nvPr/>
        </p:nvSpPr>
        <p:spPr>
          <a:xfrm>
            <a:off x="457621" y="506335"/>
            <a:ext cx="348059" cy="388855"/>
          </a:xfrm>
          <a:prstGeom prst="roundRect">
            <a:avLst>
              <a:gd name="adj" fmla="val 11815"/>
            </a:avLst>
          </a:prstGeom>
          <a:solidFill>
            <a:srgbClr val="C00000"/>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圆角矩形 1"/>
          <p:cNvSpPr/>
          <p:nvPr/>
        </p:nvSpPr>
        <p:spPr>
          <a:xfrm>
            <a:off x="972055" y="2070802"/>
            <a:ext cx="2916000" cy="291600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1" name="圆角矩形 2"/>
          <p:cNvSpPr/>
          <p:nvPr/>
        </p:nvSpPr>
        <p:spPr>
          <a:xfrm>
            <a:off x="972055" y="4926514"/>
            <a:ext cx="397329" cy="397329"/>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2" name="圆角矩形 3"/>
          <p:cNvSpPr/>
          <p:nvPr/>
        </p:nvSpPr>
        <p:spPr>
          <a:xfrm>
            <a:off x="509492" y="5063606"/>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3" name="圆角矩形 7"/>
          <p:cNvSpPr/>
          <p:nvPr/>
        </p:nvSpPr>
        <p:spPr>
          <a:xfrm>
            <a:off x="3883821" y="2570534"/>
            <a:ext cx="209070" cy="209070"/>
          </a:xfrm>
          <a:prstGeom prst="flowChartConnector">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cs typeface="+mn-ea"/>
              <a:sym typeface="+mn-lt"/>
            </a:endParaRPr>
          </a:p>
        </p:txBody>
      </p:sp>
      <p:sp>
        <p:nvSpPr>
          <p:cNvPr id="14" name="文本框 13"/>
          <p:cNvSpPr txBox="1"/>
          <p:nvPr/>
        </p:nvSpPr>
        <p:spPr>
          <a:xfrm>
            <a:off x="1447207" y="2883808"/>
            <a:ext cx="1798045" cy="101473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zh-CN" altLang="en-US" sz="6000" b="0" i="0" u="none" strike="noStrike" kern="1200" cap="none" spc="0" normalizeH="0" baseline="0" noProof="0" dirty="0">
                <a:ln>
                  <a:noFill/>
                </a:ln>
                <a:solidFill>
                  <a:srgbClr val="C00000"/>
                </a:solidFill>
                <a:effectLst/>
                <a:uLnTx/>
                <a:uFillTx/>
                <a:latin typeface="华文中宋" panose="02010600040101010101" charset="-122"/>
                <a:ea typeface="华文中宋" panose="02010600040101010101" charset="-122"/>
                <a:cs typeface="+mn-ea"/>
                <a:sym typeface="+mn-lt"/>
              </a:rPr>
              <a:t>目录</a:t>
            </a:r>
          </a:p>
        </p:txBody>
      </p:sp>
      <p:sp>
        <p:nvSpPr>
          <p:cNvPr id="15" name="文本框 14"/>
          <p:cNvSpPr txBox="1"/>
          <p:nvPr/>
        </p:nvSpPr>
        <p:spPr>
          <a:xfrm>
            <a:off x="1531258" y="3889788"/>
            <a:ext cx="1798045"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1" lang="en-US" altLang="zh-CN" sz="2000" b="1" i="0" u="none" strike="noStrike" kern="1200" cap="none" spc="0" normalizeH="0" baseline="0" noProof="0" dirty="0">
                <a:ln>
                  <a:noFill/>
                </a:ln>
                <a:solidFill>
                  <a:prstClr val="white"/>
                </a:solidFill>
                <a:effectLst/>
                <a:uLnTx/>
                <a:uFillTx/>
                <a:cs typeface="+mn-ea"/>
                <a:sym typeface="+mn-lt"/>
              </a:rPr>
              <a:t>CON</a:t>
            </a:r>
            <a:r>
              <a:rPr kumimoji="1" lang="en-US" altLang="zh-CN" sz="2000" b="1" i="0" u="none" strike="noStrike" kern="1200" cap="none" spc="0" normalizeH="0" baseline="0" noProof="0" dirty="0">
                <a:ln>
                  <a:noFill/>
                </a:ln>
                <a:solidFill>
                  <a:srgbClr val="44546A"/>
                </a:solidFill>
                <a:effectLst/>
                <a:uLnTx/>
                <a:uFillTx/>
                <a:cs typeface="+mn-ea"/>
                <a:sym typeface="+mn-lt"/>
              </a:rPr>
              <a:t>TENTS</a:t>
            </a:r>
            <a:endParaRPr kumimoji="1" lang="zh-CN" altLang="en-US" sz="2000" b="1" i="0" u="none" strike="noStrike" kern="1200" cap="none" spc="0" normalizeH="0" baseline="0" noProof="0" dirty="0">
              <a:ln>
                <a:noFill/>
              </a:ln>
              <a:solidFill>
                <a:srgbClr val="44546A"/>
              </a:solidFill>
              <a:effectLst/>
              <a:uLnTx/>
              <a:uFillTx/>
              <a:cs typeface="+mn-ea"/>
              <a:sym typeface="+mn-lt"/>
            </a:endParaRPr>
          </a:p>
        </p:txBody>
      </p:sp>
      <p:sp>
        <p:nvSpPr>
          <p:cNvPr id="16" name="文本框 15"/>
          <p:cNvSpPr txBox="1"/>
          <p:nvPr/>
        </p:nvSpPr>
        <p:spPr>
          <a:xfrm>
            <a:off x="4648709" y="212460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solidFill>
                  <a:schemeClr val="tx1">
                    <a:lumMod val="75000"/>
                    <a:lumOff val="25000"/>
                  </a:schemeClr>
                </a:solidFill>
                <a:effectLst/>
                <a:uLnTx/>
                <a:uFillTx/>
                <a:cs typeface="+mn-ea"/>
                <a:sym typeface="+mn-lt"/>
              </a:rPr>
              <a:t>01</a:t>
            </a:r>
          </a:p>
        </p:txBody>
      </p:sp>
      <p:sp>
        <p:nvSpPr>
          <p:cNvPr id="19" name="文本框 18"/>
          <p:cNvSpPr txBox="1"/>
          <p:nvPr/>
        </p:nvSpPr>
        <p:spPr>
          <a:xfrm>
            <a:off x="4581596" y="3687022"/>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4000" b="0" i="0" u="none" strike="noStrike" kern="1200" cap="none" spc="0" normalizeH="0" baseline="0" noProof="0" dirty="0">
                <a:ln>
                  <a:noFill/>
                </a:ln>
                <a:solidFill>
                  <a:schemeClr val="tx1">
                    <a:lumMod val="75000"/>
                    <a:lumOff val="25000"/>
                  </a:schemeClr>
                </a:solidFill>
                <a:effectLst/>
                <a:uLnTx/>
                <a:uFillTx/>
                <a:cs typeface="+mn-ea"/>
                <a:sym typeface="+mn-lt"/>
              </a:rPr>
              <a:t>02</a:t>
            </a:r>
          </a:p>
        </p:txBody>
      </p:sp>
      <p:sp>
        <p:nvSpPr>
          <p:cNvPr id="36" name="文本框 35"/>
          <p:cNvSpPr txBox="1"/>
          <p:nvPr/>
        </p:nvSpPr>
        <p:spPr>
          <a:xfrm>
            <a:off x="5716425" y="2216009"/>
            <a:ext cx="3057247" cy="584775"/>
          </a:xfrm>
          <a:prstGeom prst="rect">
            <a:avLst/>
          </a:prstGeom>
          <a:noFill/>
        </p:spPr>
        <p:txBody>
          <a:bodyPr wrap="none" rtlCol="0">
            <a:spAutoFit/>
          </a:bodyPr>
          <a:lstStyle/>
          <a:p>
            <a:pPr>
              <a:defRPr/>
            </a:pPr>
            <a:r>
              <a:rPr lang="zh-CN" altLang="en-US" sz="3200" dirty="0" smtClean="0">
                <a:effectLst>
                  <a:outerShdw blurRad="38100" dist="38100" dir="2700000" algn="tl">
                    <a:srgbClr val="C0C0C0"/>
                  </a:outerShdw>
                </a:effectLst>
                <a:latin typeface="Arial" charset="0"/>
                <a:ea typeface="黑体" pitchFamily="2" charset="-122"/>
              </a:rPr>
              <a:t>大学与大学精神</a:t>
            </a:r>
          </a:p>
        </p:txBody>
      </p:sp>
      <p:sp>
        <p:nvSpPr>
          <p:cNvPr id="37" name="文本框 36"/>
          <p:cNvSpPr txBox="1"/>
          <p:nvPr/>
        </p:nvSpPr>
        <p:spPr>
          <a:xfrm>
            <a:off x="5573812" y="3745070"/>
            <a:ext cx="3057247" cy="584775"/>
          </a:xfrm>
          <a:prstGeom prst="rect">
            <a:avLst/>
          </a:prstGeom>
          <a:noFill/>
        </p:spPr>
        <p:txBody>
          <a:bodyPr wrap="none" rtlCol="0">
            <a:spAutoFit/>
          </a:bodyPr>
          <a:lstStyle/>
          <a:p>
            <a:pPr algn="ctr"/>
            <a:r>
              <a:rPr lang="zh-CN" altLang="en-US" sz="3200" dirty="0" smtClean="0">
                <a:effectLst>
                  <a:outerShdw blurRad="38100" dist="38100" dir="2700000" algn="tl">
                    <a:srgbClr val="C0C0C0"/>
                  </a:outerShdw>
                </a:effectLst>
                <a:latin typeface="Arial" charset="0"/>
                <a:ea typeface="黑体" pitchFamily="2" charset="-122"/>
              </a:rPr>
              <a:t>大学</a:t>
            </a:r>
            <a:r>
              <a:rPr lang="zh-CN" altLang="en-US" sz="3200" dirty="0" smtClean="0">
                <a:effectLst>
                  <a:outerShdw blurRad="38100" dist="38100" dir="2700000" algn="tl">
                    <a:srgbClr val="C0C0C0"/>
                  </a:outerShdw>
                </a:effectLst>
                <a:latin typeface="Arial" charset="0"/>
                <a:ea typeface="黑体" pitchFamily="2" charset="-122"/>
              </a:rPr>
              <a:t>生活的适应</a:t>
            </a:r>
            <a:endParaRPr lang="en-US" altLang="ko-KR" sz="3200" dirty="0" smtClean="0">
              <a:effectLst>
                <a:outerShdw blurRad="38100" dist="38100" dir="2700000" algn="tl">
                  <a:srgbClr val="C0C0C0"/>
                </a:outerShdw>
              </a:effectLst>
              <a:latin typeface="Arial" charset="0"/>
              <a:ea typeface="黑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圆角矩形 1"/>
          <p:cNvSpPr>
            <a:spLocks noChangeArrowheads="1"/>
          </p:cNvSpPr>
          <p:nvPr/>
        </p:nvSpPr>
        <p:spPr bwMode="auto">
          <a:xfrm>
            <a:off x="2971801" y="2357761"/>
            <a:ext cx="6494463" cy="3162300"/>
          </a:xfrm>
          <a:prstGeom prst="roundRect">
            <a:avLst>
              <a:gd name="adj" fmla="val 16667"/>
            </a:avLst>
          </a:prstGeom>
          <a:solidFill>
            <a:srgbClr val="99FF66"/>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49156" name="Rectangle 5"/>
          <p:cNvSpPr>
            <a:spLocks noGrp="1" noChangeArrowheads="1"/>
          </p:cNvSpPr>
          <p:nvPr>
            <p:ph type="title"/>
          </p:nvPr>
        </p:nvSpPr>
        <p:spPr>
          <a:xfrm>
            <a:off x="3434178" y="2695852"/>
            <a:ext cx="5896252" cy="2705100"/>
          </a:xfrm>
        </p:spPr>
        <p:txBody>
          <a:bodyPr/>
          <a:lstStyle/>
          <a:p>
            <a:pPr algn="l" eaLnBrk="1" hangingPunct="1"/>
            <a:r>
              <a:rPr lang="zh-CN" altLang="en-US" sz="2400" dirty="0">
                <a:latin typeface="微软雅黑" panose="020B0503020204020204" pitchFamily="34" charset="-122"/>
                <a:ea typeface="微软雅黑" panose="020B0503020204020204" pitchFamily="34" charset="-122"/>
              </a:rPr>
              <a:t>大学精神是大学在长期发展过程中积淀、凝练而成的、为大学人所普遍认可并共同追求的、相对稳定的理想、信念、价值观和行为准则。它既表现为大学所具有的与其他社会组织迥然相异的精神风貌，又表现为高校为培养出的大学生所具有的与他人迥然相异的精神特质。</a:t>
            </a:r>
            <a:r>
              <a:rPr lang="zh-CN" altLang="en-US" sz="2000" dirty="0">
                <a:latin typeface="微软雅黑" panose="020B0503020204020204" pitchFamily="34" charset="-122"/>
                <a:ea typeface="微软雅黑" panose="020B0503020204020204" pitchFamily="34" charset="-122"/>
              </a:rPr>
              <a:t/>
            </a:r>
            <a:br>
              <a:rPr lang="zh-CN" altLang="en-US" sz="2000" dirty="0">
                <a:latin typeface="微软雅黑" panose="020B0503020204020204" pitchFamily="34" charset="-122"/>
                <a:ea typeface="微软雅黑" panose="020B0503020204020204" pitchFamily="34" charset="-122"/>
              </a:rPr>
            </a:br>
            <a:endParaRPr lang="zh-CN" altLang="en-US" sz="3200" b="1" dirty="0">
              <a:solidFill>
                <a:srgbClr val="FF0000"/>
              </a:solidFill>
              <a:ea typeface="黑体" panose="02010609060101010101" pitchFamily="49" charset="-122"/>
            </a:endParaRPr>
          </a:p>
        </p:txBody>
      </p:sp>
      <p:sp>
        <p:nvSpPr>
          <p:cNvPr id="49157" name="矩形 3"/>
          <p:cNvSpPr>
            <a:spLocks noChangeArrowheads="1"/>
          </p:cNvSpPr>
          <p:nvPr/>
        </p:nvSpPr>
        <p:spPr bwMode="auto">
          <a:xfrm>
            <a:off x="4517994" y="1029232"/>
            <a:ext cx="223651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dirty="0">
                <a:solidFill>
                  <a:srgbClr val="FF0000"/>
                </a:solidFill>
                <a:latin typeface="黑体" panose="02010609060101010101" pitchFamily="49" charset="-122"/>
                <a:ea typeface="黑体" panose="02010609060101010101" pitchFamily="49" charset="-122"/>
              </a:rPr>
              <a:t>大学精神</a:t>
            </a:r>
            <a:endParaRPr lang="zh-CN" altLang="en-US" sz="4000" dirty="0">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225935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2"/>
          <p:cNvSpPr txBox="1">
            <a:spLocks noChangeArrowheads="1"/>
          </p:cNvSpPr>
          <p:nvPr/>
        </p:nvSpPr>
        <p:spPr bwMode="auto">
          <a:xfrm>
            <a:off x="2506961" y="3238500"/>
            <a:ext cx="461665" cy="9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50180" name="Freeform 4"/>
          <p:cNvSpPr>
            <a:spLocks/>
          </p:cNvSpPr>
          <p:nvPr/>
        </p:nvSpPr>
        <p:spPr bwMode="gray">
          <a:xfrm rot="-7185714">
            <a:off x="5731669" y="1507332"/>
            <a:ext cx="903288" cy="1241425"/>
          </a:xfrm>
          <a:custGeom>
            <a:avLst/>
            <a:gdLst>
              <a:gd name="T0" fmla="*/ 2147483646 w 580"/>
              <a:gd name="T1" fmla="*/ 0 h 798"/>
              <a:gd name="T2" fmla="*/ 2147483646 w 580"/>
              <a:gd name="T3" fmla="*/ 2147483646 h 798"/>
              <a:gd name="T4" fmla="*/ 2147483646 w 580"/>
              <a:gd name="T5" fmla="*/ 2147483646 h 798"/>
              <a:gd name="T6" fmla="*/ 2147483646 w 580"/>
              <a:gd name="T7" fmla="*/ 2147483646 h 798"/>
              <a:gd name="T8" fmla="*/ 2147483646 w 580"/>
              <a:gd name="T9" fmla="*/ 2147483646 h 798"/>
              <a:gd name="T10" fmla="*/ 2147483646 w 580"/>
              <a:gd name="T11" fmla="*/ 2147483646 h 798"/>
              <a:gd name="T12" fmla="*/ 2147483646 w 580"/>
              <a:gd name="T13" fmla="*/ 2147483646 h 798"/>
              <a:gd name="T14" fmla="*/ 2147483646 w 580"/>
              <a:gd name="T15" fmla="*/ 2147483646 h 798"/>
              <a:gd name="T16" fmla="*/ 2147483646 w 580"/>
              <a:gd name="T17" fmla="*/ 2147483646 h 798"/>
              <a:gd name="T18" fmla="*/ 2147483646 w 580"/>
              <a:gd name="T19" fmla="*/ 2147483646 h 798"/>
              <a:gd name="T20" fmla="*/ 2147483646 w 580"/>
              <a:gd name="T21" fmla="*/ 2147483646 h 798"/>
              <a:gd name="T22" fmla="*/ 2147483646 w 580"/>
              <a:gd name="T23" fmla="*/ 2147483646 h 798"/>
              <a:gd name="T24" fmla="*/ 0 w 580"/>
              <a:gd name="T25" fmla="*/ 2147483646 h 798"/>
              <a:gd name="T26" fmla="*/ 2147483646 w 580"/>
              <a:gd name="T27" fmla="*/ 2147483646 h 798"/>
              <a:gd name="T28" fmla="*/ 2147483646 w 580"/>
              <a:gd name="T29" fmla="*/ 2147483646 h 798"/>
              <a:gd name="T30" fmla="*/ 2147483646 w 580"/>
              <a:gd name="T31" fmla="*/ 2147483646 h 798"/>
              <a:gd name="T32" fmla="*/ 2147483646 w 580"/>
              <a:gd name="T33" fmla="*/ 2147483646 h 798"/>
              <a:gd name="T34" fmla="*/ 2147483646 w 580"/>
              <a:gd name="T35" fmla="*/ 2147483646 h 798"/>
              <a:gd name="T36" fmla="*/ 2147483646 w 580"/>
              <a:gd name="T37" fmla="*/ 2147483646 h 798"/>
              <a:gd name="T38" fmla="*/ 2147483646 w 580"/>
              <a:gd name="T39" fmla="*/ 2147483646 h 798"/>
              <a:gd name="T40" fmla="*/ 2147483646 w 580"/>
              <a:gd name="T41" fmla="*/ 2147483646 h 798"/>
              <a:gd name="T42" fmla="*/ 2147483646 w 580"/>
              <a:gd name="T43" fmla="*/ 2147483646 h 798"/>
              <a:gd name="T44" fmla="*/ 2147483646 w 580"/>
              <a:gd name="T45" fmla="*/ 2147483646 h 798"/>
              <a:gd name="T46" fmla="*/ 2147483646 w 580"/>
              <a:gd name="T47" fmla="*/ 2147483646 h 798"/>
              <a:gd name="T48" fmla="*/ 2147483646 w 580"/>
              <a:gd name="T49" fmla="*/ 2147483646 h 798"/>
              <a:gd name="T50" fmla="*/ 2147483646 w 580"/>
              <a:gd name="T51" fmla="*/ 2147483646 h 798"/>
              <a:gd name="T52" fmla="*/ 2147483646 w 580"/>
              <a:gd name="T53" fmla="*/ 0 h 798"/>
              <a:gd name="T54" fmla="*/ 2147483646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accent1">
              <a:lumMod val="75000"/>
            </a:schemeClr>
          </a:solidFill>
          <a:ln>
            <a:noFill/>
          </a:ln>
        </p:spPr>
        <p:txBody>
          <a:bodyPr/>
          <a:lstStyle/>
          <a:p>
            <a:pPr>
              <a:defRPr/>
            </a:pPr>
            <a:endParaRPr lang="zh-CN" altLang="en-US"/>
          </a:p>
        </p:txBody>
      </p:sp>
      <p:sp>
        <p:nvSpPr>
          <p:cNvPr id="50181" name="AutoShape 5"/>
          <p:cNvSpPr>
            <a:spLocks noChangeAspect="1" noChangeArrowheads="1" noTextEdit="1"/>
          </p:cNvSpPr>
          <p:nvPr/>
        </p:nvSpPr>
        <p:spPr bwMode="gray">
          <a:xfrm flipH="1">
            <a:off x="6901729" y="2728418"/>
            <a:ext cx="909637"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50182" name="Group 6"/>
          <p:cNvGrpSpPr>
            <a:grpSpLocks/>
          </p:cNvGrpSpPr>
          <p:nvPr/>
        </p:nvGrpSpPr>
        <p:grpSpPr bwMode="auto">
          <a:xfrm>
            <a:off x="2133600" y="1371600"/>
            <a:ext cx="3200400" cy="1601788"/>
            <a:chOff x="1920" y="912"/>
            <a:chExt cx="1889" cy="1009"/>
          </a:xfrm>
        </p:grpSpPr>
        <p:grpSp>
          <p:nvGrpSpPr>
            <p:cNvPr id="50185" name="Group 7"/>
            <p:cNvGrpSpPr>
              <a:grpSpLocks/>
            </p:cNvGrpSpPr>
            <p:nvPr/>
          </p:nvGrpSpPr>
          <p:grpSpPr bwMode="auto">
            <a:xfrm>
              <a:off x="1920" y="912"/>
              <a:ext cx="1889" cy="1009"/>
              <a:chOff x="1997" y="1314"/>
              <a:chExt cx="1889" cy="1009"/>
            </a:xfrm>
          </p:grpSpPr>
          <p:grpSp>
            <p:nvGrpSpPr>
              <p:cNvPr id="50187" name="Group 8"/>
              <p:cNvGrpSpPr>
                <a:grpSpLocks/>
              </p:cNvGrpSpPr>
              <p:nvPr/>
            </p:nvGrpSpPr>
            <p:grpSpPr bwMode="auto">
              <a:xfrm>
                <a:off x="1997" y="1404"/>
                <a:ext cx="1889" cy="919"/>
                <a:chOff x="1973" y="1027"/>
                <a:chExt cx="1926" cy="937"/>
              </a:xfrm>
            </p:grpSpPr>
            <p:sp>
              <p:nvSpPr>
                <p:cNvPr id="361481"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charset="0"/>
                  </a:endParaRPr>
                </a:p>
              </p:txBody>
            </p:sp>
            <p:sp>
              <p:nvSpPr>
                <p:cNvPr id="361482"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charset="0"/>
                  </a:endParaRPr>
                </a:p>
              </p:txBody>
            </p:sp>
          </p:grpSp>
          <p:sp>
            <p:nvSpPr>
              <p:cNvPr id="361483"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361484"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361485" name="Oval 13"/>
              <p:cNvSpPr>
                <a:spLocks noChangeArrowheads="1"/>
              </p:cNvSpPr>
              <p:nvPr/>
            </p:nvSpPr>
            <p:spPr bwMode="gray">
              <a:xfrm>
                <a:off x="2125" y="1327"/>
                <a:ext cx="1569"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361486"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grpSp>
        <p:sp>
          <p:nvSpPr>
            <p:cNvPr id="50186" name="Text Box 15"/>
            <p:cNvSpPr txBox="1">
              <a:spLocks noChangeArrowheads="1"/>
            </p:cNvSpPr>
            <p:nvPr/>
          </p:nvSpPr>
          <p:spPr bwMode="auto">
            <a:xfrm>
              <a:off x="2350" y="1198"/>
              <a:ext cx="1012" cy="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FontTx/>
                <a:buNone/>
              </a:pPr>
              <a:r>
                <a:rPr lang="zh-CN" altLang="en-US" sz="2800" dirty="0">
                  <a:solidFill>
                    <a:srgbClr val="FF0000"/>
                  </a:solidFill>
                  <a:latin typeface="华文琥珀" panose="02010800040101010101" pitchFamily="2" charset="-122"/>
                  <a:ea typeface="华文琥珀" panose="02010800040101010101" pitchFamily="2" charset="-122"/>
                </a:rPr>
                <a:t>大学精神</a:t>
              </a:r>
            </a:p>
          </p:txBody>
        </p:sp>
      </p:grpSp>
      <p:grpSp>
        <p:nvGrpSpPr>
          <p:cNvPr id="5" name="Group 16"/>
          <p:cNvGrpSpPr>
            <a:grpSpLocks/>
          </p:cNvGrpSpPr>
          <p:nvPr/>
        </p:nvGrpSpPr>
        <p:grpSpPr bwMode="auto">
          <a:xfrm>
            <a:off x="6693765" y="2031505"/>
            <a:ext cx="2971800" cy="3962400"/>
            <a:chOff x="3504" y="1998"/>
            <a:chExt cx="1440" cy="1680"/>
          </a:xfrm>
          <a:solidFill>
            <a:srgbClr val="99FF66"/>
          </a:solidFill>
        </p:grpSpPr>
        <p:sp>
          <p:nvSpPr>
            <p:cNvPr id="16393" name="AutoShape 17"/>
            <p:cNvSpPr>
              <a:spLocks noChangeArrowheads="1"/>
            </p:cNvSpPr>
            <p:nvPr/>
          </p:nvSpPr>
          <p:spPr bwMode="auto">
            <a:xfrm>
              <a:off x="3504" y="1998"/>
              <a:ext cx="1440" cy="1680"/>
            </a:xfrm>
            <a:prstGeom prst="roundRect">
              <a:avLst>
                <a:gd name="adj" fmla="val 16667"/>
              </a:avLst>
            </a:prstGeom>
            <a:grpFill/>
            <a:ln w="38100">
              <a:solidFill>
                <a:schemeClr val="tx1"/>
              </a:solidFill>
              <a:round/>
              <a:headEnd/>
              <a:tailEnd/>
            </a:ln>
          </p:spPr>
          <p:txBody>
            <a:bodyPr wrap="none" anchor="ctr"/>
            <a:lstStyle/>
            <a:p>
              <a:pPr algn="ctr">
                <a:defRPr/>
              </a:pPr>
              <a:endParaRPr lang="zh-CN" altLang="zh-CN">
                <a:latin typeface="Verdana" pitchFamily="34" charset="0"/>
              </a:endParaRPr>
            </a:p>
          </p:txBody>
        </p:sp>
        <p:sp>
          <p:nvSpPr>
            <p:cNvPr id="16394" name="Text Box 18"/>
            <p:cNvSpPr txBox="1">
              <a:spLocks noChangeArrowheads="1"/>
            </p:cNvSpPr>
            <p:nvPr/>
          </p:nvSpPr>
          <p:spPr bwMode="auto">
            <a:xfrm>
              <a:off x="3600" y="2124"/>
              <a:ext cx="1284" cy="130"/>
            </a:xfrm>
            <a:prstGeom prst="rect">
              <a:avLst/>
            </a:prstGeom>
            <a:grpFill/>
            <a:ln w="9525">
              <a:noFill/>
              <a:miter lim="800000"/>
              <a:headEnd/>
              <a:tailEnd/>
            </a:ln>
          </p:spPr>
          <p:txBody>
            <a:bodyPr>
              <a:spAutoFit/>
            </a:bodyPr>
            <a:lstStyle/>
            <a:p>
              <a:pPr>
                <a:defRPr/>
              </a:pPr>
              <a:endParaRPr lang="zh-CN" altLang="zh-CN" sz="1400">
                <a:solidFill>
                  <a:srgbClr val="000000"/>
                </a:solidFill>
                <a:latin typeface="Arial" charset="0"/>
              </a:endParaRPr>
            </a:p>
          </p:txBody>
        </p:sp>
      </p:grpSp>
      <p:sp>
        <p:nvSpPr>
          <p:cNvPr id="50184" name="Rectangle 19"/>
          <p:cNvSpPr>
            <a:spLocks noChangeArrowheads="1"/>
          </p:cNvSpPr>
          <p:nvPr/>
        </p:nvSpPr>
        <p:spPr bwMode="auto">
          <a:xfrm>
            <a:off x="7119215" y="2328368"/>
            <a:ext cx="2120900" cy="3509962"/>
          </a:xfrm>
          <a:prstGeom prst="rect">
            <a:avLst/>
          </a:prstGeom>
          <a:solidFill>
            <a:srgbClr val="99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endParaRPr lang="en-US" altLang="zh-CN" sz="2400" b="1" dirty="0">
              <a:latin typeface="楷体_GB2312" charset="-122"/>
              <a:ea typeface="楷体_GB2312" charset="-122"/>
            </a:endParaRPr>
          </a:p>
          <a:p>
            <a:pPr algn="ctr" eaLnBrk="1" hangingPunct="1">
              <a:buFontTx/>
              <a:buNone/>
            </a:pPr>
            <a:r>
              <a:rPr lang="zh-CN" altLang="en-US" sz="2400" dirty="0">
                <a:latin typeface="微软雅黑" panose="020B0503020204020204" pitchFamily="34" charset="-122"/>
                <a:ea typeface="微软雅黑" panose="020B0503020204020204" pitchFamily="34" charset="-122"/>
              </a:rPr>
              <a:t>自由精神</a:t>
            </a:r>
          </a:p>
          <a:p>
            <a:pPr algn="ctr" eaLnBrk="1" hangingPunct="1">
              <a:buFontTx/>
              <a:buNone/>
            </a:pPr>
            <a:r>
              <a:rPr lang="zh-CN" altLang="en-US" sz="2400" dirty="0">
                <a:latin typeface="微软雅黑" panose="020B0503020204020204" pitchFamily="34" charset="-122"/>
                <a:ea typeface="微软雅黑" panose="020B0503020204020204" pitchFamily="34" charset="-122"/>
              </a:rPr>
              <a:t>独立精神</a:t>
            </a:r>
          </a:p>
          <a:p>
            <a:pPr algn="ctr" eaLnBrk="1" hangingPunct="1">
              <a:buFontTx/>
              <a:buNone/>
            </a:pPr>
            <a:r>
              <a:rPr lang="zh-CN" altLang="en-US" sz="2400" dirty="0">
                <a:latin typeface="微软雅黑" panose="020B0503020204020204" pitchFamily="34" charset="-122"/>
                <a:ea typeface="微软雅黑" panose="020B0503020204020204" pitchFamily="34" charset="-122"/>
              </a:rPr>
              <a:t>人文精神</a:t>
            </a:r>
          </a:p>
          <a:p>
            <a:pPr algn="ctr" eaLnBrk="1" hangingPunct="1">
              <a:buFontTx/>
              <a:buNone/>
            </a:pPr>
            <a:r>
              <a:rPr lang="zh-CN" altLang="en-US" sz="2400" dirty="0">
                <a:latin typeface="微软雅黑" panose="020B0503020204020204" pitchFamily="34" charset="-122"/>
                <a:ea typeface="微软雅黑" panose="020B0503020204020204" pitchFamily="34" charset="-122"/>
              </a:rPr>
              <a:t>科学精神</a:t>
            </a:r>
          </a:p>
          <a:p>
            <a:pPr algn="ctr" eaLnBrk="1" hangingPunct="1">
              <a:buFontTx/>
              <a:buNone/>
            </a:pPr>
            <a:r>
              <a:rPr lang="zh-CN" altLang="en-US" sz="2400" dirty="0">
                <a:latin typeface="微软雅黑" panose="020B0503020204020204" pitchFamily="34" charset="-122"/>
                <a:ea typeface="微软雅黑" panose="020B0503020204020204" pitchFamily="34" charset="-122"/>
              </a:rPr>
              <a:t>创新精神</a:t>
            </a:r>
          </a:p>
          <a:p>
            <a:pPr algn="ctr" eaLnBrk="1" hangingPunct="1">
              <a:buFontTx/>
              <a:buNone/>
            </a:pPr>
            <a:r>
              <a:rPr lang="zh-CN" altLang="en-US" sz="2400" dirty="0">
                <a:latin typeface="微软雅黑" panose="020B0503020204020204" pitchFamily="34" charset="-122"/>
                <a:ea typeface="微软雅黑" panose="020B0503020204020204" pitchFamily="34" charset="-122"/>
              </a:rPr>
              <a:t>批判精神</a:t>
            </a:r>
          </a:p>
        </p:txBody>
      </p:sp>
    </p:spTree>
    <p:extLst>
      <p:ext uri="{BB962C8B-B14F-4D97-AF65-F5344CB8AC3E}">
        <p14:creationId xmlns="" xmlns:p14="http://schemas.microsoft.com/office/powerpoint/2010/main" val="71167482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39939" name="Freeform 4"/>
          <p:cNvSpPr>
            <a:spLocks/>
          </p:cNvSpPr>
          <p:nvPr/>
        </p:nvSpPr>
        <p:spPr bwMode="gray">
          <a:xfrm rot="-7185714">
            <a:off x="5443274" y="1473466"/>
            <a:ext cx="903287" cy="165523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round/>
            <a:headEnd/>
            <a:tailEnd/>
          </a:ln>
        </p:spPr>
        <p:txBody>
          <a:bodyPr/>
          <a:lstStyle/>
          <a:p>
            <a:endParaRPr lang="zh-CN" altLang="en-US"/>
          </a:p>
        </p:txBody>
      </p:sp>
      <p:sp>
        <p:nvSpPr>
          <p:cNvPr id="39940"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grpSp>
        <p:nvGrpSpPr>
          <p:cNvPr id="2" name="Group 6"/>
          <p:cNvGrpSpPr>
            <a:grpSpLocks/>
          </p:cNvGrpSpPr>
          <p:nvPr/>
        </p:nvGrpSpPr>
        <p:grpSpPr bwMode="auto">
          <a:xfrm>
            <a:off x="812800" y="1371600"/>
            <a:ext cx="3998384" cy="1601788"/>
            <a:chOff x="1920" y="912"/>
            <a:chExt cx="1889" cy="1009"/>
          </a:xfrm>
        </p:grpSpPr>
        <p:grpSp>
          <p:nvGrpSpPr>
            <p:cNvPr id="3" name="Group 7"/>
            <p:cNvGrpSpPr>
              <a:grpSpLocks/>
            </p:cNvGrpSpPr>
            <p:nvPr/>
          </p:nvGrpSpPr>
          <p:grpSpPr bwMode="auto">
            <a:xfrm>
              <a:off x="1920" y="912"/>
              <a:ext cx="1889" cy="1009"/>
              <a:chOff x="1997" y="1314"/>
              <a:chExt cx="1889" cy="1009"/>
            </a:xfrm>
          </p:grpSpPr>
          <p:grpSp>
            <p:nvGrpSpPr>
              <p:cNvPr id="4" name="Group 8"/>
              <p:cNvGrpSpPr>
                <a:grpSpLocks/>
              </p:cNvGrpSpPr>
              <p:nvPr/>
            </p:nvGrpSpPr>
            <p:grpSpPr bwMode="auto">
              <a:xfrm>
                <a:off x="1997" y="1404"/>
                <a:ext cx="1889" cy="919"/>
                <a:chOff x="1973" y="1027"/>
                <a:chExt cx="1926" cy="937"/>
              </a:xfrm>
            </p:grpSpPr>
            <p:sp>
              <p:nvSpPr>
                <p:cNvPr id="283657"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3658"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sp>
            <p:nvSpPr>
              <p:cNvPr id="283659"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0"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1"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2"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grpSp>
        <p:sp>
          <p:nvSpPr>
            <p:cNvPr id="39947" name="Text Box 15"/>
            <p:cNvSpPr txBox="1">
              <a:spLocks noChangeArrowheads="1"/>
            </p:cNvSpPr>
            <p:nvPr/>
          </p:nvSpPr>
          <p:spPr bwMode="auto">
            <a:xfrm>
              <a:off x="2328" y="1039"/>
              <a:ext cx="769" cy="492"/>
            </a:xfrm>
            <a:prstGeom prst="rect">
              <a:avLst/>
            </a:prstGeom>
            <a:noFill/>
            <a:ln w="9525" algn="ctr">
              <a:noFill/>
              <a:miter lim="800000"/>
              <a:headEnd/>
              <a:tailEnd/>
            </a:ln>
          </p:spPr>
          <p:txBody>
            <a:bodyPr wrap="none">
              <a:spAutoFit/>
            </a:bodyPr>
            <a:lstStyle/>
            <a:p>
              <a:pPr algn="ctr" eaLnBrk="1" hangingPunct="1">
                <a:lnSpc>
                  <a:spcPct val="80000"/>
                </a:lnSpc>
              </a:pPr>
              <a:r>
                <a:rPr lang="zh-CN" altLang="en-US" sz="2800" b="1">
                  <a:solidFill>
                    <a:srgbClr val="FF0000"/>
                  </a:solidFill>
                  <a:ea typeface="黑体" pitchFamily="49" charset="-122"/>
                </a:rPr>
                <a:t>自由精神</a:t>
              </a:r>
            </a:p>
            <a:p>
              <a:pPr algn="ctr" eaLnBrk="1" hangingPunct="1">
                <a:lnSpc>
                  <a:spcPct val="80000"/>
                </a:lnSpc>
              </a:pPr>
              <a:endParaRPr lang="zh-CN" altLang="en-US" sz="2800" b="1">
                <a:solidFill>
                  <a:srgbClr val="FF0000"/>
                </a:solidFill>
                <a:ea typeface="黑体" pitchFamily="49" charset="-122"/>
              </a:endParaRPr>
            </a:p>
          </p:txBody>
        </p:sp>
      </p:grpSp>
      <p:grpSp>
        <p:nvGrpSpPr>
          <p:cNvPr id="5" name="Group 16"/>
          <p:cNvGrpSpPr>
            <a:grpSpLocks/>
          </p:cNvGrpSpPr>
          <p:nvPr/>
        </p:nvGrpSpPr>
        <p:grpSpPr bwMode="auto">
          <a:xfrm>
            <a:off x="7112000" y="2438400"/>
            <a:ext cx="3962400" cy="3962400"/>
            <a:chOff x="3504" y="1998"/>
            <a:chExt cx="1440" cy="1680"/>
          </a:xfrm>
        </p:grpSpPr>
        <p:sp>
          <p:nvSpPr>
            <p:cNvPr id="39944" name="AutoShape 17"/>
            <p:cNvSpPr>
              <a:spLocks noChangeArrowheads="1"/>
            </p:cNvSpPr>
            <p:nvPr/>
          </p:nvSpPr>
          <p:spPr bwMode="auto">
            <a:xfrm>
              <a:off x="3504" y="1998"/>
              <a:ext cx="1440" cy="1680"/>
            </a:xfrm>
            <a:prstGeom prst="roundRect">
              <a:avLst>
                <a:gd name="adj" fmla="val 16667"/>
              </a:avLst>
            </a:prstGeom>
            <a:solidFill>
              <a:srgbClr val="A0FEA0"/>
            </a:solidFill>
            <a:ln w="38100">
              <a:solidFill>
                <a:schemeClr val="tx1"/>
              </a:solidFill>
              <a:round/>
              <a:headEnd/>
              <a:tailEnd/>
            </a:ln>
          </p:spPr>
          <p:txBody>
            <a:bodyPr wrap="none" anchor="ctr"/>
            <a:lstStyle/>
            <a:p>
              <a:pPr algn="ctr"/>
              <a:endParaRPr lang="zh-CN" altLang="zh-CN" sz="1800">
                <a:latin typeface="Verdana" pitchFamily="34" charset="0"/>
              </a:endParaRPr>
            </a:p>
          </p:txBody>
        </p:sp>
        <p:sp>
          <p:nvSpPr>
            <p:cNvPr id="39945" name="Text Box 18"/>
            <p:cNvSpPr txBox="1">
              <a:spLocks noChangeArrowheads="1"/>
            </p:cNvSpPr>
            <p:nvPr/>
          </p:nvSpPr>
          <p:spPr bwMode="auto">
            <a:xfrm>
              <a:off x="3600" y="2124"/>
              <a:ext cx="1284" cy="130"/>
            </a:xfrm>
            <a:prstGeom prst="rect">
              <a:avLst/>
            </a:prstGeom>
            <a:solidFill>
              <a:srgbClr val="A0FEA0"/>
            </a:solidFill>
            <a:ln w="9525">
              <a:noFill/>
              <a:miter lim="800000"/>
              <a:headEnd/>
              <a:tailEnd/>
            </a:ln>
          </p:spPr>
          <p:txBody>
            <a:bodyPr>
              <a:spAutoFit/>
            </a:bodyPr>
            <a:lstStyle/>
            <a:p>
              <a:endParaRPr lang="zh-CN" altLang="zh-CN" sz="1400">
                <a:solidFill>
                  <a:srgbClr val="000000"/>
                </a:solidFill>
              </a:endParaRPr>
            </a:p>
          </p:txBody>
        </p:sp>
      </p:grpSp>
      <p:sp>
        <p:nvSpPr>
          <p:cNvPr id="39943" name="Rectangle 19"/>
          <p:cNvSpPr>
            <a:spLocks noChangeArrowheads="1"/>
          </p:cNvSpPr>
          <p:nvPr/>
        </p:nvSpPr>
        <p:spPr bwMode="auto">
          <a:xfrm>
            <a:off x="7315200" y="2667000"/>
            <a:ext cx="3556000" cy="3887788"/>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a:latin typeface="楷体_GB2312" pitchFamily="49" charset="-122"/>
              <a:ea typeface="楷体_GB2312" pitchFamily="49" charset="-122"/>
            </a:endParaRPr>
          </a:p>
          <a:p>
            <a:pPr marL="342900" indent="-342900" algn="ctr" eaLnBrk="1" hangingPunct="1">
              <a:spcBef>
                <a:spcPct val="20000"/>
              </a:spcBef>
              <a:buFont typeface="Arial" charset="0"/>
              <a:buNone/>
            </a:pPr>
            <a:r>
              <a:rPr lang="zh-CN" altLang="en-US" sz="2800" b="1">
                <a:latin typeface="楷体_GB2312" pitchFamily="49" charset="-122"/>
                <a:ea typeface="楷体_GB2312" pitchFamily="49" charset="-122"/>
              </a:rPr>
              <a:t>思想自由</a:t>
            </a:r>
          </a:p>
          <a:p>
            <a:pPr marL="342900" indent="-342900" algn="ctr" eaLnBrk="1" hangingPunct="1">
              <a:spcBef>
                <a:spcPct val="20000"/>
              </a:spcBef>
              <a:buFont typeface="Arial" charset="0"/>
              <a:buNone/>
            </a:pPr>
            <a:r>
              <a:rPr lang="zh-CN" altLang="en-US" sz="2800" b="1">
                <a:latin typeface="楷体_GB2312" pitchFamily="49" charset="-122"/>
                <a:ea typeface="楷体_GB2312" pitchFamily="49" charset="-122"/>
              </a:rPr>
              <a:t>学术自由</a:t>
            </a:r>
            <a:endParaRPr lang="en-US" altLang="zh-CN" sz="2800" b="1">
              <a:latin typeface="楷体_GB2312" pitchFamily="49" charset="-122"/>
              <a:ea typeface="楷体_GB2312" pitchFamily="49" charset="-122"/>
            </a:endParaRPr>
          </a:p>
          <a:p>
            <a:pPr marL="342900" indent="-342900" algn="ctr" eaLnBrk="1" hangingPunct="1">
              <a:spcBef>
                <a:spcPct val="20000"/>
              </a:spcBef>
              <a:buFont typeface="Arial" charset="0"/>
              <a:buNone/>
            </a:pPr>
            <a:r>
              <a:rPr lang="zh-CN" altLang="en-US" sz="2800" b="1">
                <a:latin typeface="楷体_GB2312" pitchFamily="49" charset="-122"/>
                <a:ea typeface="楷体_GB2312" pitchFamily="49" charset="-122"/>
              </a:rPr>
              <a:t>言论自由</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40963" name="Freeform 4"/>
          <p:cNvSpPr>
            <a:spLocks/>
          </p:cNvSpPr>
          <p:nvPr/>
        </p:nvSpPr>
        <p:spPr bwMode="gray">
          <a:xfrm rot="-7185714">
            <a:off x="5443274" y="1473466"/>
            <a:ext cx="903287" cy="165523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round/>
            <a:headEnd/>
            <a:tailEnd/>
          </a:ln>
        </p:spPr>
        <p:txBody>
          <a:bodyPr/>
          <a:lstStyle/>
          <a:p>
            <a:endParaRPr lang="zh-CN" altLang="en-US"/>
          </a:p>
        </p:txBody>
      </p:sp>
      <p:sp>
        <p:nvSpPr>
          <p:cNvPr id="40964"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grpSp>
        <p:nvGrpSpPr>
          <p:cNvPr id="2" name="Group 6"/>
          <p:cNvGrpSpPr>
            <a:grpSpLocks/>
          </p:cNvGrpSpPr>
          <p:nvPr/>
        </p:nvGrpSpPr>
        <p:grpSpPr bwMode="auto">
          <a:xfrm>
            <a:off x="812800" y="1371600"/>
            <a:ext cx="3998384" cy="1601788"/>
            <a:chOff x="1920" y="912"/>
            <a:chExt cx="1889" cy="1009"/>
          </a:xfrm>
        </p:grpSpPr>
        <p:grpSp>
          <p:nvGrpSpPr>
            <p:cNvPr id="3" name="Group 7"/>
            <p:cNvGrpSpPr>
              <a:grpSpLocks/>
            </p:cNvGrpSpPr>
            <p:nvPr/>
          </p:nvGrpSpPr>
          <p:grpSpPr bwMode="auto">
            <a:xfrm>
              <a:off x="1920" y="912"/>
              <a:ext cx="1889" cy="1009"/>
              <a:chOff x="1997" y="1314"/>
              <a:chExt cx="1889" cy="1009"/>
            </a:xfrm>
          </p:grpSpPr>
          <p:grpSp>
            <p:nvGrpSpPr>
              <p:cNvPr id="4" name="Group 8"/>
              <p:cNvGrpSpPr>
                <a:grpSpLocks/>
              </p:cNvGrpSpPr>
              <p:nvPr/>
            </p:nvGrpSpPr>
            <p:grpSpPr bwMode="auto">
              <a:xfrm>
                <a:off x="1997" y="1404"/>
                <a:ext cx="1889" cy="919"/>
                <a:chOff x="1973" y="1027"/>
                <a:chExt cx="1926" cy="937"/>
              </a:xfrm>
            </p:grpSpPr>
            <p:sp>
              <p:nvSpPr>
                <p:cNvPr id="283657"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3658"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sp>
            <p:nvSpPr>
              <p:cNvPr id="283659"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0"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1"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2"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grpSp>
        <p:sp>
          <p:nvSpPr>
            <p:cNvPr id="40971" name="Text Box 15"/>
            <p:cNvSpPr txBox="1">
              <a:spLocks noChangeArrowheads="1"/>
            </p:cNvSpPr>
            <p:nvPr/>
          </p:nvSpPr>
          <p:spPr bwMode="auto">
            <a:xfrm>
              <a:off x="2328" y="1039"/>
              <a:ext cx="769" cy="492"/>
            </a:xfrm>
            <a:prstGeom prst="rect">
              <a:avLst/>
            </a:prstGeom>
            <a:noFill/>
            <a:ln w="9525" algn="ctr">
              <a:noFill/>
              <a:miter lim="800000"/>
              <a:headEnd/>
              <a:tailEnd/>
            </a:ln>
          </p:spPr>
          <p:txBody>
            <a:bodyPr wrap="none">
              <a:spAutoFit/>
            </a:bodyPr>
            <a:lstStyle/>
            <a:p>
              <a:pPr algn="ctr" eaLnBrk="1" hangingPunct="1">
                <a:lnSpc>
                  <a:spcPct val="80000"/>
                </a:lnSpc>
              </a:pPr>
              <a:r>
                <a:rPr lang="zh-CN" altLang="en-US" sz="2800" b="1">
                  <a:solidFill>
                    <a:srgbClr val="FF0000"/>
                  </a:solidFill>
                  <a:ea typeface="黑体" pitchFamily="49" charset="-122"/>
                </a:rPr>
                <a:t>独立精神</a:t>
              </a:r>
            </a:p>
            <a:p>
              <a:pPr algn="ctr" eaLnBrk="1" hangingPunct="1">
                <a:lnSpc>
                  <a:spcPct val="80000"/>
                </a:lnSpc>
              </a:pPr>
              <a:endParaRPr lang="zh-CN" altLang="en-US" sz="2800" b="1">
                <a:solidFill>
                  <a:srgbClr val="FF0000"/>
                </a:solidFill>
                <a:ea typeface="黑体" pitchFamily="49" charset="-122"/>
              </a:endParaRPr>
            </a:p>
          </p:txBody>
        </p:sp>
      </p:grpSp>
      <p:grpSp>
        <p:nvGrpSpPr>
          <p:cNvPr id="5" name="Group 16"/>
          <p:cNvGrpSpPr>
            <a:grpSpLocks/>
          </p:cNvGrpSpPr>
          <p:nvPr/>
        </p:nvGrpSpPr>
        <p:grpSpPr bwMode="auto">
          <a:xfrm>
            <a:off x="7112000" y="2438400"/>
            <a:ext cx="3962400" cy="3962400"/>
            <a:chOff x="3504" y="1998"/>
            <a:chExt cx="1440" cy="1680"/>
          </a:xfrm>
        </p:grpSpPr>
        <p:sp>
          <p:nvSpPr>
            <p:cNvPr id="40968" name="AutoShape 17"/>
            <p:cNvSpPr>
              <a:spLocks noChangeArrowheads="1"/>
            </p:cNvSpPr>
            <p:nvPr/>
          </p:nvSpPr>
          <p:spPr bwMode="auto">
            <a:xfrm>
              <a:off x="3504" y="1998"/>
              <a:ext cx="1440" cy="1680"/>
            </a:xfrm>
            <a:prstGeom prst="roundRect">
              <a:avLst>
                <a:gd name="adj" fmla="val 16667"/>
              </a:avLst>
            </a:prstGeom>
            <a:solidFill>
              <a:srgbClr val="A0FEA0"/>
            </a:solidFill>
            <a:ln w="38100">
              <a:solidFill>
                <a:schemeClr val="tx1"/>
              </a:solidFill>
              <a:round/>
              <a:headEnd/>
              <a:tailEnd/>
            </a:ln>
          </p:spPr>
          <p:txBody>
            <a:bodyPr wrap="none" anchor="ctr"/>
            <a:lstStyle/>
            <a:p>
              <a:pPr algn="ctr"/>
              <a:endParaRPr lang="zh-CN" altLang="zh-CN" sz="1800">
                <a:latin typeface="Verdana" pitchFamily="34" charset="0"/>
              </a:endParaRPr>
            </a:p>
          </p:txBody>
        </p:sp>
        <p:sp>
          <p:nvSpPr>
            <p:cNvPr id="40969" name="Text Box 18"/>
            <p:cNvSpPr txBox="1">
              <a:spLocks noChangeArrowheads="1"/>
            </p:cNvSpPr>
            <p:nvPr/>
          </p:nvSpPr>
          <p:spPr bwMode="auto">
            <a:xfrm>
              <a:off x="3600" y="2124"/>
              <a:ext cx="1284" cy="130"/>
            </a:xfrm>
            <a:prstGeom prst="rect">
              <a:avLst/>
            </a:prstGeom>
            <a:solidFill>
              <a:srgbClr val="A0FEA0"/>
            </a:solidFill>
            <a:ln w="9525">
              <a:noFill/>
              <a:miter lim="800000"/>
              <a:headEnd/>
              <a:tailEnd/>
            </a:ln>
          </p:spPr>
          <p:txBody>
            <a:bodyPr>
              <a:spAutoFit/>
            </a:bodyPr>
            <a:lstStyle/>
            <a:p>
              <a:endParaRPr lang="zh-CN" altLang="zh-CN" sz="1400">
                <a:solidFill>
                  <a:srgbClr val="000000"/>
                </a:solidFill>
              </a:endParaRPr>
            </a:p>
          </p:txBody>
        </p:sp>
      </p:grpSp>
      <p:sp>
        <p:nvSpPr>
          <p:cNvPr id="40967" name="Rectangle 19"/>
          <p:cNvSpPr>
            <a:spLocks noChangeArrowheads="1"/>
          </p:cNvSpPr>
          <p:nvPr/>
        </p:nvSpPr>
        <p:spPr bwMode="auto">
          <a:xfrm>
            <a:off x="7315200" y="2590800"/>
            <a:ext cx="3556000" cy="3887788"/>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a:latin typeface="楷体_GB2312" pitchFamily="49" charset="-122"/>
              <a:ea typeface="楷体_GB2312" pitchFamily="49" charset="-122"/>
            </a:endParaRPr>
          </a:p>
          <a:p>
            <a:pPr marL="342900" indent="-342900" algn="ctr" eaLnBrk="1" hangingPunct="1">
              <a:spcBef>
                <a:spcPct val="20000"/>
              </a:spcBef>
              <a:buFont typeface="Arial" charset="0"/>
              <a:buNone/>
            </a:pPr>
            <a:r>
              <a:rPr lang="zh-CN" altLang="en-US" sz="2800" b="1">
                <a:latin typeface="楷体_GB2312" pitchFamily="49" charset="-122"/>
                <a:ea typeface="楷体_GB2312" pitchFamily="49" charset="-122"/>
              </a:rPr>
              <a:t>独立人格</a:t>
            </a:r>
            <a:endParaRPr lang="en-US" altLang="zh-CN" sz="2800" b="1">
              <a:latin typeface="楷体_GB2312" pitchFamily="49" charset="-122"/>
              <a:ea typeface="楷体_GB2312" pitchFamily="49" charset="-122"/>
            </a:endParaRPr>
          </a:p>
          <a:p>
            <a:pPr marL="342900" indent="-342900" algn="ctr" eaLnBrk="1" hangingPunct="1">
              <a:spcBef>
                <a:spcPct val="20000"/>
              </a:spcBef>
              <a:buFont typeface="Arial" charset="0"/>
              <a:buNone/>
            </a:pPr>
            <a:r>
              <a:rPr lang="zh-CN" altLang="en-US" sz="2800" b="1">
                <a:latin typeface="楷体_GB2312" pitchFamily="49" charset="-122"/>
                <a:ea typeface="楷体_GB2312" pitchFamily="49" charset="-122"/>
              </a:rPr>
              <a:t>独立思考</a:t>
            </a:r>
            <a:endParaRPr lang="en-US" altLang="zh-CN" sz="2800" b="1">
              <a:latin typeface="楷体_GB2312" pitchFamily="49" charset="-122"/>
              <a:ea typeface="楷体_GB2312" pitchFamily="49" charset="-122"/>
            </a:endParaRPr>
          </a:p>
          <a:p>
            <a:pPr marL="342900" indent="-342900" algn="ctr" eaLnBrk="1" hangingPunct="1">
              <a:spcBef>
                <a:spcPct val="20000"/>
              </a:spcBef>
              <a:buFont typeface="Arial" charset="0"/>
              <a:buNone/>
            </a:pPr>
            <a:r>
              <a:rPr lang="zh-CN" altLang="en-US" sz="2800" b="1">
                <a:latin typeface="楷体_GB2312" pitchFamily="49" charset="-122"/>
                <a:ea typeface="楷体_GB2312" pitchFamily="49" charset="-122"/>
              </a:rPr>
              <a:t>独立判断</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41987" name="Freeform 4"/>
          <p:cNvSpPr>
            <a:spLocks/>
          </p:cNvSpPr>
          <p:nvPr/>
        </p:nvSpPr>
        <p:spPr bwMode="gray">
          <a:xfrm rot="14810161">
            <a:off x="5070486" y="2113310"/>
            <a:ext cx="1108995" cy="165523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round/>
            <a:headEnd/>
            <a:tailEnd/>
          </a:ln>
        </p:spPr>
        <p:txBody>
          <a:bodyPr/>
          <a:lstStyle/>
          <a:p>
            <a:endParaRPr lang="zh-CN" altLang="en-US"/>
          </a:p>
        </p:txBody>
      </p:sp>
      <p:sp>
        <p:nvSpPr>
          <p:cNvPr id="41988"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grpSp>
        <p:nvGrpSpPr>
          <p:cNvPr id="2" name="Group 6"/>
          <p:cNvGrpSpPr>
            <a:grpSpLocks/>
          </p:cNvGrpSpPr>
          <p:nvPr/>
        </p:nvGrpSpPr>
        <p:grpSpPr bwMode="auto">
          <a:xfrm>
            <a:off x="812800" y="1371600"/>
            <a:ext cx="3998384" cy="1601788"/>
            <a:chOff x="1920" y="912"/>
            <a:chExt cx="1889" cy="1009"/>
          </a:xfrm>
        </p:grpSpPr>
        <p:grpSp>
          <p:nvGrpSpPr>
            <p:cNvPr id="3" name="Group 7"/>
            <p:cNvGrpSpPr>
              <a:grpSpLocks/>
            </p:cNvGrpSpPr>
            <p:nvPr/>
          </p:nvGrpSpPr>
          <p:grpSpPr bwMode="auto">
            <a:xfrm>
              <a:off x="1920" y="912"/>
              <a:ext cx="1889" cy="1009"/>
              <a:chOff x="1997" y="1314"/>
              <a:chExt cx="1889" cy="1009"/>
            </a:xfrm>
          </p:grpSpPr>
          <p:grpSp>
            <p:nvGrpSpPr>
              <p:cNvPr id="4" name="Group 8"/>
              <p:cNvGrpSpPr>
                <a:grpSpLocks/>
              </p:cNvGrpSpPr>
              <p:nvPr/>
            </p:nvGrpSpPr>
            <p:grpSpPr bwMode="auto">
              <a:xfrm>
                <a:off x="1997" y="1404"/>
                <a:ext cx="1889" cy="919"/>
                <a:chOff x="1973" y="1027"/>
                <a:chExt cx="1926" cy="937"/>
              </a:xfrm>
            </p:grpSpPr>
            <p:sp>
              <p:nvSpPr>
                <p:cNvPr id="283657"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3658"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sp>
            <p:nvSpPr>
              <p:cNvPr id="283659"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0"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1"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2"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grpSp>
        <p:sp>
          <p:nvSpPr>
            <p:cNvPr id="41995" name="Text Box 15"/>
            <p:cNvSpPr txBox="1">
              <a:spLocks noChangeArrowheads="1"/>
            </p:cNvSpPr>
            <p:nvPr/>
          </p:nvSpPr>
          <p:spPr bwMode="auto">
            <a:xfrm>
              <a:off x="2328" y="1039"/>
              <a:ext cx="769" cy="492"/>
            </a:xfrm>
            <a:prstGeom prst="rect">
              <a:avLst/>
            </a:prstGeom>
            <a:noFill/>
            <a:ln w="9525" algn="ctr">
              <a:noFill/>
              <a:miter lim="800000"/>
              <a:headEnd/>
              <a:tailEnd/>
            </a:ln>
          </p:spPr>
          <p:txBody>
            <a:bodyPr wrap="none">
              <a:spAutoFit/>
            </a:bodyPr>
            <a:lstStyle/>
            <a:p>
              <a:pPr algn="ctr" eaLnBrk="1" hangingPunct="1">
                <a:lnSpc>
                  <a:spcPct val="80000"/>
                </a:lnSpc>
              </a:pPr>
              <a:r>
                <a:rPr lang="zh-CN" altLang="en-US" sz="2800" b="1">
                  <a:solidFill>
                    <a:srgbClr val="FF0000"/>
                  </a:solidFill>
                  <a:ea typeface="黑体" pitchFamily="49" charset="-122"/>
                </a:rPr>
                <a:t>人文精神</a:t>
              </a:r>
            </a:p>
            <a:p>
              <a:pPr algn="ctr" eaLnBrk="1" hangingPunct="1">
                <a:lnSpc>
                  <a:spcPct val="80000"/>
                </a:lnSpc>
              </a:pPr>
              <a:endParaRPr lang="zh-CN" altLang="en-US" sz="2800" b="1">
                <a:solidFill>
                  <a:srgbClr val="FF0000"/>
                </a:solidFill>
                <a:ea typeface="黑体" pitchFamily="49" charset="-122"/>
              </a:endParaRPr>
            </a:p>
          </p:txBody>
        </p:sp>
      </p:grpSp>
      <p:grpSp>
        <p:nvGrpSpPr>
          <p:cNvPr id="5" name="Group 16"/>
          <p:cNvGrpSpPr>
            <a:grpSpLocks/>
          </p:cNvGrpSpPr>
          <p:nvPr/>
        </p:nvGrpSpPr>
        <p:grpSpPr bwMode="auto">
          <a:xfrm>
            <a:off x="6415715" y="1940653"/>
            <a:ext cx="3962400" cy="3962400"/>
            <a:chOff x="3504" y="1998"/>
            <a:chExt cx="1440" cy="1680"/>
          </a:xfrm>
        </p:grpSpPr>
        <p:sp>
          <p:nvSpPr>
            <p:cNvPr id="41992" name="AutoShape 17"/>
            <p:cNvSpPr>
              <a:spLocks noChangeArrowheads="1"/>
            </p:cNvSpPr>
            <p:nvPr/>
          </p:nvSpPr>
          <p:spPr bwMode="auto">
            <a:xfrm>
              <a:off x="3504" y="1998"/>
              <a:ext cx="1440" cy="1680"/>
            </a:xfrm>
            <a:prstGeom prst="roundRect">
              <a:avLst>
                <a:gd name="adj" fmla="val 16667"/>
              </a:avLst>
            </a:prstGeom>
            <a:solidFill>
              <a:srgbClr val="A0FEA0"/>
            </a:solidFill>
            <a:ln w="38100">
              <a:solidFill>
                <a:schemeClr val="tx1"/>
              </a:solidFill>
              <a:round/>
              <a:headEnd/>
              <a:tailEnd/>
            </a:ln>
          </p:spPr>
          <p:txBody>
            <a:bodyPr wrap="none" anchor="ctr"/>
            <a:lstStyle/>
            <a:p>
              <a:pPr algn="ctr"/>
              <a:endParaRPr lang="zh-CN" altLang="zh-CN" sz="1800">
                <a:latin typeface="Verdana" pitchFamily="34" charset="0"/>
              </a:endParaRPr>
            </a:p>
          </p:txBody>
        </p:sp>
        <p:sp>
          <p:nvSpPr>
            <p:cNvPr id="41993" name="Text Box 18"/>
            <p:cNvSpPr txBox="1">
              <a:spLocks noChangeArrowheads="1"/>
            </p:cNvSpPr>
            <p:nvPr/>
          </p:nvSpPr>
          <p:spPr bwMode="auto">
            <a:xfrm>
              <a:off x="3600" y="2124"/>
              <a:ext cx="1284" cy="130"/>
            </a:xfrm>
            <a:prstGeom prst="rect">
              <a:avLst/>
            </a:prstGeom>
            <a:solidFill>
              <a:srgbClr val="A0FEA0"/>
            </a:solidFill>
            <a:ln w="9525">
              <a:noFill/>
              <a:miter lim="800000"/>
              <a:headEnd/>
              <a:tailEnd/>
            </a:ln>
          </p:spPr>
          <p:txBody>
            <a:bodyPr>
              <a:spAutoFit/>
            </a:bodyPr>
            <a:lstStyle/>
            <a:p>
              <a:endParaRPr lang="zh-CN" altLang="zh-CN" sz="1400">
                <a:solidFill>
                  <a:srgbClr val="000000"/>
                </a:solidFill>
              </a:endParaRPr>
            </a:p>
          </p:txBody>
        </p:sp>
      </p:grpSp>
      <p:sp>
        <p:nvSpPr>
          <p:cNvPr id="41991" name="Rectangle 19"/>
          <p:cNvSpPr>
            <a:spLocks noChangeArrowheads="1"/>
          </p:cNvSpPr>
          <p:nvPr/>
        </p:nvSpPr>
        <p:spPr bwMode="auto">
          <a:xfrm>
            <a:off x="7315200" y="2209800"/>
            <a:ext cx="3962400" cy="3429000"/>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高扬人的价值</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重视终极追求</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强烈的社会责任感</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强烈的历史使命感</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41988"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sp>
        <p:nvSpPr>
          <p:cNvPr id="41991" name="Rectangle 19"/>
          <p:cNvSpPr>
            <a:spLocks noChangeArrowheads="1"/>
          </p:cNvSpPr>
          <p:nvPr/>
        </p:nvSpPr>
        <p:spPr bwMode="auto">
          <a:xfrm>
            <a:off x="1006679" y="1577130"/>
            <a:ext cx="10270921" cy="4061670"/>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dirty="0">
              <a:latin typeface="楷体_GB2312" pitchFamily="49" charset="-122"/>
              <a:ea typeface="楷体_GB2312" pitchFamily="49" charset="-122"/>
            </a:endParaRPr>
          </a:p>
          <a:p>
            <a:pPr marL="342900" indent="-342900">
              <a:spcBef>
                <a:spcPct val="20000"/>
              </a:spcBef>
            </a:pPr>
            <a:r>
              <a:rPr lang="zh-CN" altLang="en-US" sz="2400" b="1" dirty="0" smtClean="0">
                <a:latin typeface="楷体_GB2312" pitchFamily="49" charset="-122"/>
                <a:ea typeface="楷体_GB2312" pitchFamily="49" charset="-122"/>
              </a:rPr>
              <a:t>      坚持和发展中国特色社会主义理论和实践提出了大量亟待解决的新问题，世界百年未有之大变局加速演进，世界进入新的动荡变革期，迫切需要回答好“世界怎么了”</a:t>
            </a:r>
            <a:endParaRPr lang="en-US" altLang="zh-CN" sz="2400" b="1" dirty="0" smtClean="0">
              <a:latin typeface="楷体_GB2312" pitchFamily="49" charset="-122"/>
              <a:ea typeface="楷体_GB2312" pitchFamily="49" charset="-122"/>
            </a:endParaRPr>
          </a:p>
          <a:p>
            <a:pPr marL="342900" indent="-342900">
              <a:spcBef>
                <a:spcPct val="20000"/>
              </a:spcBef>
            </a:pPr>
            <a:r>
              <a:rPr lang="zh-CN" altLang="en-US" sz="2400" b="1" dirty="0" smtClean="0">
                <a:latin typeface="楷体_GB2312" pitchFamily="49" charset="-122"/>
                <a:ea typeface="楷体_GB2312" pitchFamily="49" charset="-122"/>
              </a:rPr>
              <a:t>      哲学社会科学工作者要做到方向明、主义真、学问高、德行正，自觉以回答中国之问、世界之问、人民之问、时代之问为学术己任，以彰显中国之路、中国之治、中国之理为思想追求，在研究解决事关党和国家全局性、根本性、关键性的重大问题上拿出真本事、取得好成果。</a:t>
            </a:r>
            <a:endParaRPr lang="en-US" altLang="zh-CN" sz="2400" b="1" dirty="0" smtClean="0">
              <a:latin typeface="楷体_GB2312" pitchFamily="49" charset="-122"/>
              <a:ea typeface="楷体_GB2312" pitchFamily="49" charset="-122"/>
            </a:endParaRPr>
          </a:p>
          <a:p>
            <a:pPr marL="342900" indent="-342900">
              <a:spcBef>
                <a:spcPct val="20000"/>
              </a:spcBef>
            </a:pPr>
            <a:r>
              <a:rPr lang="en-US" altLang="zh-CN" sz="2400" b="1" dirty="0" smtClean="0">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习近平</a:t>
            </a:r>
            <a:r>
              <a:rPr lang="en-US" altLang="zh-CN" sz="2400" b="1" dirty="0" smtClean="0">
                <a:latin typeface="楷体_GB2312" pitchFamily="49" charset="-122"/>
                <a:ea typeface="楷体_GB2312" pitchFamily="49" charset="-122"/>
              </a:rPr>
              <a:t>2022</a:t>
            </a:r>
            <a:r>
              <a:rPr lang="zh-CN" altLang="en-US" sz="2400" b="1" dirty="0" smtClean="0">
                <a:latin typeface="楷体_GB2312" pitchFamily="49" charset="-122"/>
                <a:ea typeface="楷体_GB2312" pitchFamily="49" charset="-122"/>
              </a:rPr>
              <a:t>年</a:t>
            </a:r>
            <a:r>
              <a:rPr lang="en-US" altLang="zh-CN" sz="2400" b="1" dirty="0" smtClean="0">
                <a:latin typeface="楷体_GB2312" pitchFamily="49" charset="-122"/>
                <a:ea typeface="楷体_GB2312" pitchFamily="49" charset="-122"/>
              </a:rPr>
              <a:t>5</a:t>
            </a:r>
            <a:r>
              <a:rPr lang="zh-CN" altLang="en-US" sz="2400" b="1" dirty="0" smtClean="0">
                <a:latin typeface="楷体_GB2312" pitchFamily="49" charset="-122"/>
                <a:ea typeface="楷体_GB2312" pitchFamily="49" charset="-122"/>
              </a:rPr>
              <a:t>月考察中国人民大学时的讲话 </a:t>
            </a:r>
            <a:endParaRPr lang="zh-CN" altLang="en-US" sz="2400"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43011" name="Freeform 4"/>
          <p:cNvSpPr>
            <a:spLocks/>
          </p:cNvSpPr>
          <p:nvPr/>
        </p:nvSpPr>
        <p:spPr bwMode="gray">
          <a:xfrm rot="-7185714">
            <a:off x="5443274" y="1473466"/>
            <a:ext cx="903287" cy="165523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round/>
            <a:headEnd/>
            <a:tailEnd/>
          </a:ln>
        </p:spPr>
        <p:txBody>
          <a:bodyPr/>
          <a:lstStyle/>
          <a:p>
            <a:endParaRPr lang="zh-CN" altLang="en-US"/>
          </a:p>
        </p:txBody>
      </p:sp>
      <p:sp>
        <p:nvSpPr>
          <p:cNvPr id="43012"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grpSp>
        <p:nvGrpSpPr>
          <p:cNvPr id="2" name="Group 6"/>
          <p:cNvGrpSpPr>
            <a:grpSpLocks/>
          </p:cNvGrpSpPr>
          <p:nvPr/>
        </p:nvGrpSpPr>
        <p:grpSpPr bwMode="auto">
          <a:xfrm>
            <a:off x="812800" y="1371600"/>
            <a:ext cx="3998384" cy="1601788"/>
            <a:chOff x="1920" y="912"/>
            <a:chExt cx="1889" cy="1009"/>
          </a:xfrm>
        </p:grpSpPr>
        <p:grpSp>
          <p:nvGrpSpPr>
            <p:cNvPr id="3" name="Group 7"/>
            <p:cNvGrpSpPr>
              <a:grpSpLocks/>
            </p:cNvGrpSpPr>
            <p:nvPr/>
          </p:nvGrpSpPr>
          <p:grpSpPr bwMode="auto">
            <a:xfrm>
              <a:off x="1920" y="912"/>
              <a:ext cx="1889" cy="1009"/>
              <a:chOff x="1997" y="1314"/>
              <a:chExt cx="1889" cy="1009"/>
            </a:xfrm>
          </p:grpSpPr>
          <p:grpSp>
            <p:nvGrpSpPr>
              <p:cNvPr id="4" name="Group 8"/>
              <p:cNvGrpSpPr>
                <a:grpSpLocks/>
              </p:cNvGrpSpPr>
              <p:nvPr/>
            </p:nvGrpSpPr>
            <p:grpSpPr bwMode="auto">
              <a:xfrm>
                <a:off x="1997" y="1404"/>
                <a:ext cx="1889" cy="919"/>
                <a:chOff x="1973" y="1027"/>
                <a:chExt cx="1926" cy="937"/>
              </a:xfrm>
            </p:grpSpPr>
            <p:sp>
              <p:nvSpPr>
                <p:cNvPr id="283657"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3658"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sp>
            <p:nvSpPr>
              <p:cNvPr id="283659"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0"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1"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2"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grpSp>
        <p:sp>
          <p:nvSpPr>
            <p:cNvPr id="43019" name="Text Box 15"/>
            <p:cNvSpPr txBox="1">
              <a:spLocks noChangeArrowheads="1"/>
            </p:cNvSpPr>
            <p:nvPr/>
          </p:nvSpPr>
          <p:spPr bwMode="auto">
            <a:xfrm>
              <a:off x="2328" y="1039"/>
              <a:ext cx="769" cy="492"/>
            </a:xfrm>
            <a:prstGeom prst="rect">
              <a:avLst/>
            </a:prstGeom>
            <a:noFill/>
            <a:ln w="9525" algn="ctr">
              <a:noFill/>
              <a:miter lim="800000"/>
              <a:headEnd/>
              <a:tailEnd/>
            </a:ln>
          </p:spPr>
          <p:txBody>
            <a:bodyPr wrap="none">
              <a:spAutoFit/>
            </a:bodyPr>
            <a:lstStyle/>
            <a:p>
              <a:pPr algn="ctr" eaLnBrk="1" hangingPunct="1">
                <a:lnSpc>
                  <a:spcPct val="80000"/>
                </a:lnSpc>
              </a:pPr>
              <a:r>
                <a:rPr lang="zh-CN" altLang="en-US" sz="2800" b="1">
                  <a:solidFill>
                    <a:srgbClr val="FF0000"/>
                  </a:solidFill>
                  <a:ea typeface="黑体" pitchFamily="49" charset="-122"/>
                </a:rPr>
                <a:t>科学精神</a:t>
              </a:r>
            </a:p>
            <a:p>
              <a:pPr algn="ctr" eaLnBrk="1" hangingPunct="1">
                <a:lnSpc>
                  <a:spcPct val="80000"/>
                </a:lnSpc>
              </a:pPr>
              <a:endParaRPr lang="zh-CN" altLang="en-US" sz="2800" b="1">
                <a:solidFill>
                  <a:srgbClr val="FF0000"/>
                </a:solidFill>
                <a:ea typeface="黑体" pitchFamily="49" charset="-122"/>
              </a:endParaRPr>
            </a:p>
          </p:txBody>
        </p:sp>
      </p:grpSp>
      <p:grpSp>
        <p:nvGrpSpPr>
          <p:cNvPr id="5" name="Group 16"/>
          <p:cNvGrpSpPr>
            <a:grpSpLocks/>
          </p:cNvGrpSpPr>
          <p:nvPr/>
        </p:nvGrpSpPr>
        <p:grpSpPr bwMode="auto">
          <a:xfrm>
            <a:off x="7112000" y="2133600"/>
            <a:ext cx="3962400" cy="3962400"/>
            <a:chOff x="3504" y="1998"/>
            <a:chExt cx="1440" cy="1680"/>
          </a:xfrm>
        </p:grpSpPr>
        <p:sp>
          <p:nvSpPr>
            <p:cNvPr id="43016" name="AutoShape 17"/>
            <p:cNvSpPr>
              <a:spLocks noChangeArrowheads="1"/>
            </p:cNvSpPr>
            <p:nvPr/>
          </p:nvSpPr>
          <p:spPr bwMode="auto">
            <a:xfrm>
              <a:off x="3504" y="1998"/>
              <a:ext cx="1440" cy="1680"/>
            </a:xfrm>
            <a:prstGeom prst="roundRect">
              <a:avLst>
                <a:gd name="adj" fmla="val 16667"/>
              </a:avLst>
            </a:prstGeom>
            <a:solidFill>
              <a:srgbClr val="A0FEA0"/>
            </a:solidFill>
            <a:ln w="38100">
              <a:solidFill>
                <a:schemeClr val="tx1"/>
              </a:solidFill>
              <a:round/>
              <a:headEnd/>
              <a:tailEnd/>
            </a:ln>
          </p:spPr>
          <p:txBody>
            <a:bodyPr wrap="none" anchor="ctr"/>
            <a:lstStyle/>
            <a:p>
              <a:pPr algn="ctr"/>
              <a:endParaRPr lang="zh-CN" altLang="zh-CN" sz="1800">
                <a:latin typeface="Verdana" pitchFamily="34" charset="0"/>
              </a:endParaRPr>
            </a:p>
          </p:txBody>
        </p:sp>
        <p:sp>
          <p:nvSpPr>
            <p:cNvPr id="43017" name="Text Box 18"/>
            <p:cNvSpPr txBox="1">
              <a:spLocks noChangeArrowheads="1"/>
            </p:cNvSpPr>
            <p:nvPr/>
          </p:nvSpPr>
          <p:spPr bwMode="auto">
            <a:xfrm>
              <a:off x="3600" y="2124"/>
              <a:ext cx="1284" cy="130"/>
            </a:xfrm>
            <a:prstGeom prst="rect">
              <a:avLst/>
            </a:prstGeom>
            <a:solidFill>
              <a:srgbClr val="A0FEA0"/>
            </a:solidFill>
            <a:ln w="9525">
              <a:noFill/>
              <a:miter lim="800000"/>
              <a:headEnd/>
              <a:tailEnd/>
            </a:ln>
          </p:spPr>
          <p:txBody>
            <a:bodyPr>
              <a:spAutoFit/>
            </a:bodyPr>
            <a:lstStyle/>
            <a:p>
              <a:endParaRPr lang="zh-CN" altLang="zh-CN" sz="1400">
                <a:solidFill>
                  <a:srgbClr val="000000"/>
                </a:solidFill>
              </a:endParaRPr>
            </a:p>
          </p:txBody>
        </p:sp>
      </p:grpSp>
      <p:sp>
        <p:nvSpPr>
          <p:cNvPr id="43015" name="Rectangle 19"/>
          <p:cNvSpPr>
            <a:spLocks noChangeArrowheads="1"/>
          </p:cNvSpPr>
          <p:nvPr/>
        </p:nvSpPr>
        <p:spPr bwMode="auto">
          <a:xfrm>
            <a:off x="7315200" y="2209800"/>
            <a:ext cx="3657600" cy="3429000"/>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在科学研究和科学</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技术发展过程中所</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形成的价值准则和</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行为规范</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45059" name="Freeform 4"/>
          <p:cNvSpPr>
            <a:spLocks/>
          </p:cNvSpPr>
          <p:nvPr/>
        </p:nvSpPr>
        <p:spPr bwMode="gray">
          <a:xfrm rot="-7185714">
            <a:off x="5443274" y="1473466"/>
            <a:ext cx="903287" cy="165523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round/>
            <a:headEnd/>
            <a:tailEnd/>
          </a:ln>
        </p:spPr>
        <p:txBody>
          <a:bodyPr/>
          <a:lstStyle/>
          <a:p>
            <a:endParaRPr lang="zh-CN" altLang="en-US"/>
          </a:p>
        </p:txBody>
      </p:sp>
      <p:sp>
        <p:nvSpPr>
          <p:cNvPr id="45060"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grpSp>
        <p:nvGrpSpPr>
          <p:cNvPr id="2" name="Group 6"/>
          <p:cNvGrpSpPr>
            <a:grpSpLocks/>
          </p:cNvGrpSpPr>
          <p:nvPr/>
        </p:nvGrpSpPr>
        <p:grpSpPr bwMode="auto">
          <a:xfrm>
            <a:off x="812800" y="1371600"/>
            <a:ext cx="3998384" cy="1601788"/>
            <a:chOff x="1920" y="912"/>
            <a:chExt cx="1889" cy="1009"/>
          </a:xfrm>
        </p:grpSpPr>
        <p:grpSp>
          <p:nvGrpSpPr>
            <p:cNvPr id="3" name="Group 7"/>
            <p:cNvGrpSpPr>
              <a:grpSpLocks/>
            </p:cNvGrpSpPr>
            <p:nvPr/>
          </p:nvGrpSpPr>
          <p:grpSpPr bwMode="auto">
            <a:xfrm>
              <a:off x="1920" y="912"/>
              <a:ext cx="1889" cy="1009"/>
              <a:chOff x="1997" y="1314"/>
              <a:chExt cx="1889" cy="1009"/>
            </a:xfrm>
          </p:grpSpPr>
          <p:grpSp>
            <p:nvGrpSpPr>
              <p:cNvPr id="4" name="Group 8"/>
              <p:cNvGrpSpPr>
                <a:grpSpLocks/>
              </p:cNvGrpSpPr>
              <p:nvPr/>
            </p:nvGrpSpPr>
            <p:grpSpPr bwMode="auto">
              <a:xfrm>
                <a:off x="1997" y="1404"/>
                <a:ext cx="1889" cy="919"/>
                <a:chOff x="1973" y="1027"/>
                <a:chExt cx="1926" cy="937"/>
              </a:xfrm>
            </p:grpSpPr>
            <p:sp>
              <p:nvSpPr>
                <p:cNvPr id="283657"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3658"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sp>
            <p:nvSpPr>
              <p:cNvPr id="283659"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0"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1"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2"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grpSp>
        <p:sp>
          <p:nvSpPr>
            <p:cNvPr id="45068" name="Text Box 15"/>
            <p:cNvSpPr txBox="1">
              <a:spLocks noChangeArrowheads="1"/>
            </p:cNvSpPr>
            <p:nvPr/>
          </p:nvSpPr>
          <p:spPr bwMode="auto">
            <a:xfrm>
              <a:off x="2459" y="1081"/>
              <a:ext cx="769" cy="492"/>
            </a:xfrm>
            <a:prstGeom prst="rect">
              <a:avLst/>
            </a:prstGeom>
            <a:noFill/>
            <a:ln w="9525" algn="ctr">
              <a:noFill/>
              <a:miter lim="800000"/>
              <a:headEnd/>
              <a:tailEnd/>
            </a:ln>
          </p:spPr>
          <p:txBody>
            <a:bodyPr wrap="none">
              <a:spAutoFit/>
            </a:bodyPr>
            <a:lstStyle/>
            <a:p>
              <a:pPr algn="ctr" eaLnBrk="1" hangingPunct="1">
                <a:lnSpc>
                  <a:spcPct val="80000"/>
                </a:lnSpc>
              </a:pPr>
              <a:r>
                <a:rPr lang="zh-CN" altLang="en-US" sz="2800" b="1" dirty="0">
                  <a:solidFill>
                    <a:srgbClr val="FF0000"/>
                  </a:solidFill>
                  <a:ea typeface="黑体" pitchFamily="49" charset="-122"/>
                </a:rPr>
                <a:t>创新精神</a:t>
              </a:r>
            </a:p>
            <a:p>
              <a:pPr algn="ctr" eaLnBrk="1" hangingPunct="1">
                <a:lnSpc>
                  <a:spcPct val="80000"/>
                </a:lnSpc>
              </a:pPr>
              <a:endParaRPr lang="zh-CN" altLang="en-US" sz="2800" b="1" dirty="0">
                <a:solidFill>
                  <a:srgbClr val="FF0000"/>
                </a:solidFill>
                <a:ea typeface="黑体" pitchFamily="49" charset="-122"/>
              </a:endParaRPr>
            </a:p>
          </p:txBody>
        </p:sp>
      </p:grpSp>
      <p:grpSp>
        <p:nvGrpSpPr>
          <p:cNvPr id="5" name="Group 16"/>
          <p:cNvGrpSpPr>
            <a:grpSpLocks/>
          </p:cNvGrpSpPr>
          <p:nvPr/>
        </p:nvGrpSpPr>
        <p:grpSpPr bwMode="auto">
          <a:xfrm>
            <a:off x="7112000" y="2133600"/>
            <a:ext cx="3962400" cy="3962400"/>
            <a:chOff x="3504" y="1998"/>
            <a:chExt cx="1440" cy="1680"/>
          </a:xfrm>
        </p:grpSpPr>
        <p:sp>
          <p:nvSpPr>
            <p:cNvPr id="45065" name="AutoShape 17"/>
            <p:cNvSpPr>
              <a:spLocks noChangeArrowheads="1"/>
            </p:cNvSpPr>
            <p:nvPr/>
          </p:nvSpPr>
          <p:spPr bwMode="auto">
            <a:xfrm>
              <a:off x="3504" y="1998"/>
              <a:ext cx="1440" cy="1680"/>
            </a:xfrm>
            <a:prstGeom prst="roundRect">
              <a:avLst>
                <a:gd name="adj" fmla="val 16667"/>
              </a:avLst>
            </a:prstGeom>
            <a:solidFill>
              <a:srgbClr val="A0FEA0"/>
            </a:solidFill>
            <a:ln w="38100">
              <a:solidFill>
                <a:schemeClr val="tx1"/>
              </a:solidFill>
              <a:round/>
              <a:headEnd/>
              <a:tailEnd/>
            </a:ln>
          </p:spPr>
          <p:txBody>
            <a:bodyPr wrap="none" anchor="ctr"/>
            <a:lstStyle/>
            <a:p>
              <a:pPr algn="ctr"/>
              <a:endParaRPr lang="zh-CN" altLang="zh-CN" sz="1800">
                <a:latin typeface="Verdana" pitchFamily="34" charset="0"/>
              </a:endParaRPr>
            </a:p>
          </p:txBody>
        </p:sp>
        <p:sp>
          <p:nvSpPr>
            <p:cNvPr id="45066" name="Text Box 18"/>
            <p:cNvSpPr txBox="1">
              <a:spLocks noChangeArrowheads="1"/>
            </p:cNvSpPr>
            <p:nvPr/>
          </p:nvSpPr>
          <p:spPr bwMode="auto">
            <a:xfrm>
              <a:off x="3600" y="2124"/>
              <a:ext cx="1284" cy="130"/>
            </a:xfrm>
            <a:prstGeom prst="rect">
              <a:avLst/>
            </a:prstGeom>
            <a:solidFill>
              <a:srgbClr val="A0FEA0"/>
            </a:solidFill>
            <a:ln w="9525">
              <a:noFill/>
              <a:miter lim="800000"/>
              <a:headEnd/>
              <a:tailEnd/>
            </a:ln>
          </p:spPr>
          <p:txBody>
            <a:bodyPr>
              <a:spAutoFit/>
            </a:bodyPr>
            <a:lstStyle/>
            <a:p>
              <a:endParaRPr lang="zh-CN" altLang="zh-CN" sz="1400">
                <a:solidFill>
                  <a:srgbClr val="000000"/>
                </a:solidFill>
              </a:endParaRPr>
            </a:p>
          </p:txBody>
        </p:sp>
      </p:grpSp>
      <p:sp>
        <p:nvSpPr>
          <p:cNvPr id="45063" name="Rectangle 19"/>
          <p:cNvSpPr>
            <a:spLocks noChangeArrowheads="1"/>
          </p:cNvSpPr>
          <p:nvPr/>
        </p:nvSpPr>
        <p:spPr bwMode="auto">
          <a:xfrm>
            <a:off x="7315200" y="2209800"/>
            <a:ext cx="3657600" cy="3429000"/>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sz="2400" b="1" dirty="0">
                <a:latin typeface="楷体_GB2312" pitchFamily="49" charset="-122"/>
                <a:ea typeface="楷体_GB2312" pitchFamily="49" charset="-122"/>
              </a:rPr>
              <a:t>科学研究</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endParaRPr lang="zh-CN" altLang="en-US" b="1" dirty="0">
              <a:latin typeface="楷体_GB2312" pitchFamily="49" charset="-122"/>
              <a:ea typeface="楷体_GB2312" pitchFamily="49" charset="-122"/>
            </a:endParaRPr>
          </a:p>
        </p:txBody>
      </p:sp>
      <p:sp>
        <p:nvSpPr>
          <p:cNvPr id="45064" name="矩形 18"/>
          <p:cNvSpPr>
            <a:spLocks noChangeArrowheads="1"/>
          </p:cNvSpPr>
          <p:nvPr/>
        </p:nvSpPr>
        <p:spPr bwMode="auto">
          <a:xfrm>
            <a:off x="7382312" y="3049399"/>
            <a:ext cx="1422184" cy="1348061"/>
          </a:xfrm>
          <a:prstGeom prst="rect">
            <a:avLst/>
          </a:prstGeom>
          <a:noFill/>
          <a:ln w="9525">
            <a:noFill/>
            <a:miter lim="800000"/>
            <a:headEnd/>
            <a:tailEnd/>
          </a:ln>
        </p:spPr>
        <p:txBody>
          <a:bodyPr wrap="none">
            <a:spAutoFit/>
          </a:bodyPr>
          <a:lstStyle/>
          <a:p>
            <a:pPr marL="342900" indent="-342900">
              <a:spcBef>
                <a:spcPct val="20000"/>
              </a:spcBef>
            </a:pPr>
            <a:r>
              <a:rPr lang="zh-CN" altLang="en-US" sz="2400" b="1" dirty="0">
                <a:latin typeface="楷体_GB2312" pitchFamily="49" charset="-122"/>
                <a:ea typeface="楷体_GB2312" pitchFamily="49" charset="-122"/>
              </a:rPr>
              <a:t>社会发展</a:t>
            </a:r>
            <a:endParaRPr lang="en-US" altLang="zh-CN" sz="2400" b="1" dirty="0">
              <a:latin typeface="楷体_GB2312" pitchFamily="49" charset="-122"/>
              <a:ea typeface="楷体_GB2312" pitchFamily="49" charset="-122"/>
            </a:endParaRPr>
          </a:p>
          <a:p>
            <a:pPr marL="342900" indent="-342900">
              <a:spcBef>
                <a:spcPct val="20000"/>
              </a:spcBef>
            </a:pPr>
            <a:r>
              <a:rPr lang="zh-CN" altLang="en-US" sz="2400" b="1" dirty="0">
                <a:latin typeface="楷体_GB2312" pitchFamily="49" charset="-122"/>
                <a:ea typeface="楷体_GB2312" pitchFamily="49" charset="-122"/>
              </a:rPr>
              <a:t>人才培养</a:t>
            </a:r>
            <a:endParaRPr lang="en-US" altLang="zh-CN" sz="2400" b="1" dirty="0">
              <a:latin typeface="楷体_GB2312" pitchFamily="49" charset="-122"/>
              <a:ea typeface="楷体_GB2312" pitchFamily="49" charset="-122"/>
            </a:endParaRPr>
          </a:p>
          <a:p>
            <a:pPr marL="342900" indent="-342900">
              <a:spcBef>
                <a:spcPct val="20000"/>
              </a:spcBef>
            </a:pPr>
            <a:r>
              <a:rPr lang="zh-CN" altLang="en-US" sz="2400" b="1" dirty="0">
                <a:latin typeface="楷体_GB2312" pitchFamily="49" charset="-122"/>
                <a:ea typeface="楷体_GB2312" pitchFamily="49" charset="-122"/>
              </a:rPr>
              <a:t>大学自身</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1464503" y="3238501"/>
            <a:ext cx="461665" cy="92398"/>
          </a:xfrm>
          <a:prstGeom prst="rect">
            <a:avLst/>
          </a:prstGeom>
          <a:noFill/>
          <a:ln w="9525">
            <a:noFill/>
            <a:miter lim="800000"/>
            <a:headEnd/>
            <a:tailEnd/>
          </a:ln>
        </p:spPr>
        <p:txBody>
          <a:bodyPr vert="eaVert" wrap="none">
            <a:spAutoFit/>
          </a:bodyPr>
          <a:lstStyle/>
          <a:p>
            <a:pPr eaLnBrk="1" hangingPunct="1"/>
            <a:endParaRPr lang="zh-CN" altLang="zh-CN" sz="1800"/>
          </a:p>
        </p:txBody>
      </p:sp>
      <p:sp>
        <p:nvSpPr>
          <p:cNvPr id="46083" name="Freeform 4"/>
          <p:cNvSpPr>
            <a:spLocks/>
          </p:cNvSpPr>
          <p:nvPr/>
        </p:nvSpPr>
        <p:spPr bwMode="gray">
          <a:xfrm rot="-7185714">
            <a:off x="5443274" y="1473466"/>
            <a:ext cx="903287" cy="1655233"/>
          </a:xfrm>
          <a:custGeom>
            <a:avLst/>
            <a:gdLst>
              <a:gd name="T0" fmla="*/ 2147483647 w 580"/>
              <a:gd name="T1" fmla="*/ 0 h 798"/>
              <a:gd name="T2" fmla="*/ 2147483647 w 580"/>
              <a:gd name="T3" fmla="*/ 2147483647 h 798"/>
              <a:gd name="T4" fmla="*/ 2147483647 w 580"/>
              <a:gd name="T5" fmla="*/ 2147483647 h 798"/>
              <a:gd name="T6" fmla="*/ 2147483647 w 580"/>
              <a:gd name="T7" fmla="*/ 2147483647 h 798"/>
              <a:gd name="T8" fmla="*/ 2147483647 w 580"/>
              <a:gd name="T9" fmla="*/ 2147483647 h 798"/>
              <a:gd name="T10" fmla="*/ 2147483647 w 580"/>
              <a:gd name="T11" fmla="*/ 2147483647 h 798"/>
              <a:gd name="T12" fmla="*/ 2147483647 w 580"/>
              <a:gd name="T13" fmla="*/ 2147483647 h 798"/>
              <a:gd name="T14" fmla="*/ 2147483647 w 580"/>
              <a:gd name="T15" fmla="*/ 2147483647 h 798"/>
              <a:gd name="T16" fmla="*/ 2147483647 w 580"/>
              <a:gd name="T17" fmla="*/ 2147483647 h 798"/>
              <a:gd name="T18" fmla="*/ 2147483647 w 580"/>
              <a:gd name="T19" fmla="*/ 2147483647 h 798"/>
              <a:gd name="T20" fmla="*/ 2147483647 w 580"/>
              <a:gd name="T21" fmla="*/ 2147483647 h 798"/>
              <a:gd name="T22" fmla="*/ 2147483647 w 580"/>
              <a:gd name="T23" fmla="*/ 2147483647 h 798"/>
              <a:gd name="T24" fmla="*/ 0 w 580"/>
              <a:gd name="T25" fmla="*/ 2147483647 h 798"/>
              <a:gd name="T26" fmla="*/ 2147483647 w 580"/>
              <a:gd name="T27" fmla="*/ 2147483647 h 798"/>
              <a:gd name="T28" fmla="*/ 2147483647 w 580"/>
              <a:gd name="T29" fmla="*/ 2147483647 h 798"/>
              <a:gd name="T30" fmla="*/ 2147483647 w 580"/>
              <a:gd name="T31" fmla="*/ 2147483647 h 798"/>
              <a:gd name="T32" fmla="*/ 2147483647 w 580"/>
              <a:gd name="T33" fmla="*/ 2147483647 h 798"/>
              <a:gd name="T34" fmla="*/ 2147483647 w 580"/>
              <a:gd name="T35" fmla="*/ 2147483647 h 798"/>
              <a:gd name="T36" fmla="*/ 2147483647 w 580"/>
              <a:gd name="T37" fmla="*/ 2147483647 h 798"/>
              <a:gd name="T38" fmla="*/ 2147483647 w 580"/>
              <a:gd name="T39" fmla="*/ 2147483647 h 798"/>
              <a:gd name="T40" fmla="*/ 2147483647 w 580"/>
              <a:gd name="T41" fmla="*/ 2147483647 h 798"/>
              <a:gd name="T42" fmla="*/ 2147483647 w 580"/>
              <a:gd name="T43" fmla="*/ 2147483647 h 798"/>
              <a:gd name="T44" fmla="*/ 2147483647 w 580"/>
              <a:gd name="T45" fmla="*/ 2147483647 h 798"/>
              <a:gd name="T46" fmla="*/ 2147483647 w 580"/>
              <a:gd name="T47" fmla="*/ 2147483647 h 798"/>
              <a:gd name="T48" fmla="*/ 2147483647 w 580"/>
              <a:gd name="T49" fmla="*/ 2147483647 h 798"/>
              <a:gd name="T50" fmla="*/ 2147483647 w 580"/>
              <a:gd name="T51" fmla="*/ 2147483647 h 798"/>
              <a:gd name="T52" fmla="*/ 2147483647 w 580"/>
              <a:gd name="T53" fmla="*/ 0 h 798"/>
              <a:gd name="T54" fmla="*/ 2147483647 w 580"/>
              <a:gd name="T55" fmla="*/ 0 h 79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80"/>
              <a:gd name="T85" fmla="*/ 0 h 798"/>
              <a:gd name="T86" fmla="*/ 580 w 580"/>
              <a:gd name="T87" fmla="*/ 798 h 79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chemeClr val="bg2"/>
          </a:solidFill>
          <a:ln w="0">
            <a:noFill/>
            <a:round/>
            <a:headEnd/>
            <a:tailEnd/>
          </a:ln>
        </p:spPr>
        <p:txBody>
          <a:bodyPr/>
          <a:lstStyle/>
          <a:p>
            <a:endParaRPr lang="zh-CN" altLang="en-US"/>
          </a:p>
        </p:txBody>
      </p:sp>
      <p:sp>
        <p:nvSpPr>
          <p:cNvPr id="46084" name="AutoShape 5"/>
          <p:cNvSpPr>
            <a:spLocks noChangeAspect="1" noChangeArrowheads="1" noTextEdit="1"/>
          </p:cNvSpPr>
          <p:nvPr/>
        </p:nvSpPr>
        <p:spPr bwMode="gray">
          <a:xfrm flipH="1">
            <a:off x="6779685" y="3287713"/>
            <a:ext cx="1212849" cy="1244600"/>
          </a:xfrm>
          <a:prstGeom prst="rect">
            <a:avLst/>
          </a:prstGeom>
          <a:noFill/>
          <a:ln w="9525">
            <a:noFill/>
            <a:miter lim="800000"/>
            <a:headEnd/>
            <a:tailEnd/>
          </a:ln>
        </p:spPr>
        <p:txBody>
          <a:bodyPr/>
          <a:lstStyle/>
          <a:p>
            <a:endParaRPr lang="zh-CN" altLang="en-US"/>
          </a:p>
        </p:txBody>
      </p:sp>
      <p:grpSp>
        <p:nvGrpSpPr>
          <p:cNvPr id="2" name="Group 6"/>
          <p:cNvGrpSpPr>
            <a:grpSpLocks/>
          </p:cNvGrpSpPr>
          <p:nvPr/>
        </p:nvGrpSpPr>
        <p:grpSpPr bwMode="auto">
          <a:xfrm>
            <a:off x="812800" y="1371600"/>
            <a:ext cx="3998384" cy="1601788"/>
            <a:chOff x="1920" y="912"/>
            <a:chExt cx="1889" cy="1009"/>
          </a:xfrm>
        </p:grpSpPr>
        <p:grpSp>
          <p:nvGrpSpPr>
            <p:cNvPr id="3" name="Group 7"/>
            <p:cNvGrpSpPr>
              <a:grpSpLocks/>
            </p:cNvGrpSpPr>
            <p:nvPr/>
          </p:nvGrpSpPr>
          <p:grpSpPr bwMode="auto">
            <a:xfrm>
              <a:off x="1920" y="912"/>
              <a:ext cx="1889" cy="1009"/>
              <a:chOff x="1997" y="1314"/>
              <a:chExt cx="1889" cy="1009"/>
            </a:xfrm>
          </p:grpSpPr>
          <p:grpSp>
            <p:nvGrpSpPr>
              <p:cNvPr id="4" name="Group 8"/>
              <p:cNvGrpSpPr>
                <a:grpSpLocks/>
              </p:cNvGrpSpPr>
              <p:nvPr/>
            </p:nvGrpSpPr>
            <p:grpSpPr bwMode="auto">
              <a:xfrm>
                <a:off x="1997" y="1404"/>
                <a:ext cx="1889" cy="919"/>
                <a:chOff x="1973" y="1027"/>
                <a:chExt cx="1926" cy="937"/>
              </a:xfrm>
            </p:grpSpPr>
            <p:sp>
              <p:nvSpPr>
                <p:cNvPr id="283657" name="Oval 9"/>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sp>
              <p:nvSpPr>
                <p:cNvPr id="283658" name="Oval 10"/>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latin typeface="Arial" pitchFamily="34" charset="0"/>
                    <a:ea typeface="宋体" pitchFamily="2" charset="-122"/>
                  </a:endParaRPr>
                </a:p>
              </p:txBody>
            </p:sp>
          </p:grpSp>
          <p:sp>
            <p:nvSpPr>
              <p:cNvPr id="283659" name="Oval 11"/>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0" name="Oval 12"/>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1" name="Oval 13"/>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sp>
            <p:nvSpPr>
              <p:cNvPr id="283662" name="Oval 14"/>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latin typeface="Arial" pitchFamily="34" charset="0"/>
                  <a:ea typeface="宋体" pitchFamily="2" charset="-122"/>
                </a:endParaRPr>
              </a:p>
            </p:txBody>
          </p:sp>
        </p:grpSp>
        <p:sp>
          <p:nvSpPr>
            <p:cNvPr id="46091" name="Text Box 15"/>
            <p:cNvSpPr txBox="1">
              <a:spLocks noChangeArrowheads="1"/>
            </p:cNvSpPr>
            <p:nvPr/>
          </p:nvSpPr>
          <p:spPr bwMode="auto">
            <a:xfrm>
              <a:off x="2328" y="1039"/>
              <a:ext cx="769" cy="492"/>
            </a:xfrm>
            <a:prstGeom prst="rect">
              <a:avLst/>
            </a:prstGeom>
            <a:noFill/>
            <a:ln w="9525" algn="ctr">
              <a:noFill/>
              <a:miter lim="800000"/>
              <a:headEnd/>
              <a:tailEnd/>
            </a:ln>
          </p:spPr>
          <p:txBody>
            <a:bodyPr wrap="none">
              <a:spAutoFit/>
            </a:bodyPr>
            <a:lstStyle/>
            <a:p>
              <a:pPr algn="ctr" eaLnBrk="1" hangingPunct="1">
                <a:lnSpc>
                  <a:spcPct val="80000"/>
                </a:lnSpc>
              </a:pPr>
              <a:r>
                <a:rPr lang="zh-CN" altLang="en-US" sz="2800" b="1">
                  <a:solidFill>
                    <a:srgbClr val="FF0000"/>
                  </a:solidFill>
                  <a:ea typeface="黑体" pitchFamily="49" charset="-122"/>
                </a:rPr>
                <a:t>批判精神</a:t>
              </a:r>
            </a:p>
            <a:p>
              <a:pPr algn="ctr" eaLnBrk="1" hangingPunct="1">
                <a:lnSpc>
                  <a:spcPct val="80000"/>
                </a:lnSpc>
              </a:pPr>
              <a:endParaRPr lang="zh-CN" altLang="en-US" sz="2800" b="1">
                <a:solidFill>
                  <a:srgbClr val="FF0000"/>
                </a:solidFill>
                <a:ea typeface="黑体" pitchFamily="49" charset="-122"/>
              </a:endParaRPr>
            </a:p>
          </p:txBody>
        </p:sp>
      </p:grpSp>
      <p:grpSp>
        <p:nvGrpSpPr>
          <p:cNvPr id="5" name="Group 16"/>
          <p:cNvGrpSpPr>
            <a:grpSpLocks/>
          </p:cNvGrpSpPr>
          <p:nvPr/>
        </p:nvGrpSpPr>
        <p:grpSpPr bwMode="auto">
          <a:xfrm>
            <a:off x="7112000" y="2133600"/>
            <a:ext cx="3962400" cy="3962400"/>
            <a:chOff x="3504" y="1998"/>
            <a:chExt cx="1440" cy="1680"/>
          </a:xfrm>
        </p:grpSpPr>
        <p:sp>
          <p:nvSpPr>
            <p:cNvPr id="46088" name="AutoShape 17"/>
            <p:cNvSpPr>
              <a:spLocks noChangeArrowheads="1"/>
            </p:cNvSpPr>
            <p:nvPr/>
          </p:nvSpPr>
          <p:spPr bwMode="auto">
            <a:xfrm>
              <a:off x="3504" y="1998"/>
              <a:ext cx="1440" cy="1680"/>
            </a:xfrm>
            <a:prstGeom prst="roundRect">
              <a:avLst>
                <a:gd name="adj" fmla="val 16667"/>
              </a:avLst>
            </a:prstGeom>
            <a:solidFill>
              <a:srgbClr val="A0FEA0"/>
            </a:solidFill>
            <a:ln w="38100">
              <a:solidFill>
                <a:schemeClr val="tx1"/>
              </a:solidFill>
              <a:round/>
              <a:headEnd/>
              <a:tailEnd/>
            </a:ln>
          </p:spPr>
          <p:txBody>
            <a:bodyPr wrap="none" anchor="ctr"/>
            <a:lstStyle/>
            <a:p>
              <a:pPr algn="ctr"/>
              <a:endParaRPr lang="zh-CN" altLang="zh-CN" sz="1800">
                <a:latin typeface="Verdana" pitchFamily="34" charset="0"/>
              </a:endParaRPr>
            </a:p>
          </p:txBody>
        </p:sp>
        <p:sp>
          <p:nvSpPr>
            <p:cNvPr id="46089" name="Text Box 18"/>
            <p:cNvSpPr txBox="1">
              <a:spLocks noChangeArrowheads="1"/>
            </p:cNvSpPr>
            <p:nvPr/>
          </p:nvSpPr>
          <p:spPr bwMode="auto">
            <a:xfrm>
              <a:off x="3600" y="2124"/>
              <a:ext cx="1284" cy="130"/>
            </a:xfrm>
            <a:prstGeom prst="rect">
              <a:avLst/>
            </a:prstGeom>
            <a:solidFill>
              <a:srgbClr val="A0FEA0"/>
            </a:solidFill>
            <a:ln w="9525">
              <a:noFill/>
              <a:miter lim="800000"/>
              <a:headEnd/>
              <a:tailEnd/>
            </a:ln>
          </p:spPr>
          <p:txBody>
            <a:bodyPr>
              <a:spAutoFit/>
            </a:bodyPr>
            <a:lstStyle/>
            <a:p>
              <a:endParaRPr lang="zh-CN" altLang="zh-CN" sz="1400">
                <a:solidFill>
                  <a:srgbClr val="000000"/>
                </a:solidFill>
              </a:endParaRPr>
            </a:p>
          </p:txBody>
        </p:sp>
      </p:grpSp>
      <p:sp>
        <p:nvSpPr>
          <p:cNvPr id="46087" name="Rectangle 19"/>
          <p:cNvSpPr>
            <a:spLocks noChangeArrowheads="1"/>
          </p:cNvSpPr>
          <p:nvPr/>
        </p:nvSpPr>
        <p:spPr bwMode="auto">
          <a:xfrm>
            <a:off x="7105476" y="2453080"/>
            <a:ext cx="3759200" cy="3429000"/>
          </a:xfrm>
          <a:prstGeom prst="rect">
            <a:avLst/>
          </a:prstGeom>
          <a:noFill/>
          <a:ln w="9525">
            <a:noFill/>
            <a:miter lim="800000"/>
            <a:headEnd/>
            <a:tailEnd/>
          </a:ln>
        </p:spPr>
        <p:txBody>
          <a:bodyPr/>
          <a:lstStyle/>
          <a:p>
            <a:pPr marL="342900" indent="-342900" algn="ctr" eaLnBrk="1" hangingPunct="1">
              <a:spcBef>
                <a:spcPct val="20000"/>
              </a:spcBef>
              <a:buFont typeface="Arial" charset="0"/>
              <a:buNone/>
            </a:pPr>
            <a:endParaRPr lang="en-US" altLang="zh-CN" b="1" dirty="0">
              <a:latin typeface="楷体_GB2312" pitchFamily="49" charset="-122"/>
              <a:ea typeface="楷体_GB2312" pitchFamily="49" charset="-122"/>
            </a:endParaRPr>
          </a:p>
          <a:p>
            <a:pPr marL="342900" indent="-342900" eaLnBrk="1" hangingPunct="1">
              <a:spcBef>
                <a:spcPct val="20000"/>
              </a:spcBef>
              <a:buFont typeface="Arial" charset="0"/>
              <a:buNone/>
            </a:pPr>
            <a:r>
              <a:rPr lang="zh-CN" altLang="en-US"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以真理为唯一标准的价值观以及在此基础上所形成的追求真理、批判错误、纠正错误的行为规范和精神气质。</a:t>
            </a:r>
            <a:endParaRPr lang="en-US" altLang="zh-CN" sz="2400" b="1" dirty="0">
              <a:latin typeface="楷体_GB2312" pitchFamily="49" charset="-122"/>
              <a:ea typeface="楷体_GB2312" pitchFamily="49" charset="-122"/>
            </a:endParaRPr>
          </a:p>
          <a:p>
            <a:pPr marL="342900" indent="-342900" eaLnBrk="1" hangingPunct="1">
              <a:spcBef>
                <a:spcPct val="20000"/>
              </a:spcBef>
              <a:buFont typeface="Arial" charset="0"/>
              <a:buNone/>
            </a:pPr>
            <a:endParaRPr lang="zh-CN" altLang="en-US"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45B8F67-1ABF-4883-9E0C-1055BC06457B}"/>
              </a:ext>
            </a:extLst>
          </p:cNvPr>
          <p:cNvSpPr>
            <a:spLocks noGrp="1"/>
          </p:cNvSpPr>
          <p:nvPr>
            <p:ph type="title"/>
          </p:nvPr>
        </p:nvSpPr>
        <p:spPr>
          <a:xfrm>
            <a:off x="707254" y="914399"/>
            <a:ext cx="10972800" cy="685802"/>
          </a:xfrm>
        </p:spPr>
        <p:txBody>
          <a:bodyPr/>
          <a:lstStyle/>
          <a:p>
            <a:r>
              <a:rPr lang="zh-CN" altLang="en-US" dirty="0">
                <a:solidFill>
                  <a:srgbClr val="FF0000"/>
                </a:solidFill>
                <a:latin typeface="黑体" panose="02010609060101010101" pitchFamily="49" charset="-122"/>
                <a:ea typeface="黑体" panose="02010609060101010101" pitchFamily="49" charset="-122"/>
              </a:rPr>
              <a:t>武汉大学培养人才理念</a:t>
            </a:r>
          </a:p>
        </p:txBody>
      </p:sp>
      <p:sp>
        <p:nvSpPr>
          <p:cNvPr id="3" name="内容占位符 2">
            <a:extLst>
              <a:ext uri="{FF2B5EF4-FFF2-40B4-BE49-F238E27FC236}">
                <a16:creationId xmlns="" xmlns:a16="http://schemas.microsoft.com/office/drawing/2014/main" id="{CDF0F2F8-6148-4683-BA0C-DE59639F3F02}"/>
              </a:ext>
            </a:extLst>
          </p:cNvPr>
          <p:cNvSpPr>
            <a:spLocks noGrp="1"/>
          </p:cNvSpPr>
          <p:nvPr>
            <p:ph idx="1"/>
          </p:nvPr>
        </p:nvSpPr>
        <p:spPr>
          <a:xfrm>
            <a:off x="609600" y="1926455"/>
            <a:ext cx="10972800" cy="4199710"/>
          </a:xfrm>
        </p:spPr>
        <p:txBody>
          <a:bodyPr/>
          <a:lstStyle/>
          <a:p>
            <a:pPr>
              <a:lnSpc>
                <a:spcPct val="150000"/>
              </a:lnSpc>
            </a:pPr>
            <a:r>
              <a:rPr lang="en-US" altLang="zh-CN" b="0" i="0" dirty="0">
                <a:solidFill>
                  <a:srgbClr val="323232"/>
                </a:solidFill>
                <a:effectLst/>
                <a:latin typeface="黑体" panose="02010609060101010101" pitchFamily="49" charset="-122"/>
                <a:ea typeface="黑体" panose="02010609060101010101" pitchFamily="49" charset="-122"/>
              </a:rPr>
              <a:t>2015</a:t>
            </a:r>
            <a:r>
              <a:rPr lang="zh-CN" altLang="en-US" b="0" i="0" dirty="0">
                <a:solidFill>
                  <a:srgbClr val="323232"/>
                </a:solidFill>
                <a:effectLst/>
                <a:latin typeface="黑体" panose="02010609060101010101" pitchFamily="49" charset="-122"/>
                <a:ea typeface="黑体" panose="02010609060101010101" pitchFamily="49" charset="-122"/>
              </a:rPr>
              <a:t>年</a:t>
            </a:r>
            <a:r>
              <a:rPr lang="en-US" altLang="zh-CN" b="0" i="0" dirty="0">
                <a:solidFill>
                  <a:srgbClr val="323232"/>
                </a:solidFill>
                <a:effectLst/>
                <a:latin typeface="黑体" panose="02010609060101010101" pitchFamily="49" charset="-122"/>
                <a:ea typeface="黑体" panose="02010609060101010101" pitchFamily="49" charset="-122"/>
              </a:rPr>
              <a:t>4</a:t>
            </a:r>
            <a:r>
              <a:rPr lang="zh-CN" altLang="en-US" b="0" i="0" dirty="0">
                <a:solidFill>
                  <a:srgbClr val="323232"/>
                </a:solidFill>
                <a:effectLst/>
                <a:latin typeface="黑体" panose="02010609060101010101" pitchFamily="49" charset="-122"/>
                <a:ea typeface="黑体" panose="02010609060101010101" pitchFamily="49" charset="-122"/>
              </a:rPr>
              <a:t>月至</a:t>
            </a:r>
            <a:r>
              <a:rPr lang="en-US" altLang="zh-CN" b="0" i="0" dirty="0">
                <a:solidFill>
                  <a:srgbClr val="323232"/>
                </a:solidFill>
                <a:effectLst/>
                <a:latin typeface="黑体" panose="02010609060101010101" pitchFamily="49" charset="-122"/>
                <a:ea typeface="黑体" panose="02010609060101010101" pitchFamily="49" charset="-122"/>
              </a:rPr>
              <a:t>10</a:t>
            </a:r>
            <a:r>
              <a:rPr lang="zh-CN" altLang="en-US" b="0" i="0" dirty="0">
                <a:solidFill>
                  <a:srgbClr val="323232"/>
                </a:solidFill>
                <a:effectLst/>
                <a:latin typeface="黑体" panose="02010609060101010101" pitchFamily="49" charset="-122"/>
                <a:ea typeface="黑体" panose="02010609060101010101" pitchFamily="49" charset="-122"/>
              </a:rPr>
              <a:t>月，武汉大学在全校范围内开展了本科教育改革大讨论，摸家底，找差距，形成改革方案，明确研究型大学本科教育目标定位，树立“人才培养为本、本科教育是根”的办学理念，着力培养</a:t>
            </a:r>
            <a:r>
              <a:rPr lang="zh-CN" altLang="en-US" b="0" i="0" dirty="0">
                <a:solidFill>
                  <a:srgbClr val="FF0000"/>
                </a:solidFill>
                <a:effectLst/>
                <a:latin typeface="黑体" panose="02010609060101010101" pitchFamily="49" charset="-122"/>
                <a:ea typeface="黑体" panose="02010609060101010101" pitchFamily="49" charset="-122"/>
              </a:rPr>
              <a:t>既具有坚定民族精神，又具有开阔国际视野的国家脊梁和领袖人才。</a:t>
            </a:r>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2147869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 xmlns:a16="http://schemas.microsoft.com/office/drawing/2014/main" id="{B760CEF5-2696-464B-9EF9-73322DBACF61}"/>
              </a:ext>
            </a:extLst>
          </p:cNvPr>
          <p:cNvSpPr>
            <a:spLocks noGrp="1"/>
          </p:cNvSpPr>
          <p:nvPr>
            <p:ph/>
          </p:nvPr>
        </p:nvSpPr>
        <p:spPr>
          <a:xfrm>
            <a:off x="609600" y="1189608"/>
            <a:ext cx="10150136" cy="4936556"/>
          </a:xfrm>
        </p:spPr>
        <p:txBody>
          <a:bodyPr/>
          <a:lstStyle/>
          <a:p>
            <a:pPr>
              <a:lnSpc>
                <a:spcPct val="150000"/>
              </a:lnSpc>
            </a:pPr>
            <a:r>
              <a:rPr lang="zh-CN" altLang="en-US" b="0" i="0" dirty="0">
                <a:solidFill>
                  <a:srgbClr val="000000"/>
                </a:solidFill>
                <a:effectLst/>
                <a:latin typeface="Microsoft YaHei" panose="020B0503020204020204" pitchFamily="34" charset="-122"/>
                <a:ea typeface="Microsoft YaHei" panose="020B0503020204020204" pitchFamily="34" charset="-122"/>
              </a:rPr>
              <a:t>习近平总书记在学校思想政治理论课教师</a:t>
            </a:r>
            <a:r>
              <a:rPr lang="zh-CN" altLang="en-US" b="0" i="0">
                <a:solidFill>
                  <a:srgbClr val="000000"/>
                </a:solidFill>
                <a:effectLst/>
                <a:latin typeface="Microsoft YaHei" panose="020B0503020204020204" pitchFamily="34" charset="-122"/>
                <a:ea typeface="Microsoft YaHei" panose="020B0503020204020204" pitchFamily="34" charset="-122"/>
              </a:rPr>
              <a:t>座谈会上指出：“</a:t>
            </a:r>
            <a:r>
              <a:rPr lang="zh-CN" altLang="en-US" b="0" i="0" dirty="0">
                <a:solidFill>
                  <a:srgbClr val="000000"/>
                </a:solidFill>
                <a:effectLst/>
                <a:latin typeface="Microsoft YaHei" panose="020B0503020204020204" pitchFamily="34" charset="-122"/>
                <a:ea typeface="Microsoft YaHei" panose="020B0503020204020204" pitchFamily="34" charset="-122"/>
              </a:rPr>
              <a:t>青少年阶段是人生的‘拔节孕穗期’，最需要精心引导和栽培”。对于身处成长关键时期的广大青年学子来说，在教育者给予的引导和栽培之外，同样需要用心打磨好自己。</a:t>
            </a:r>
            <a:endParaRPr lang="en-US" altLang="zh-CN" b="0" i="0" dirty="0">
              <a:solidFill>
                <a:srgbClr val="000000"/>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 xmlns:p14="http://schemas.microsoft.com/office/powerpoint/2010/main" val="3494563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a:xfrm>
            <a:off x="1079619" y="1452239"/>
            <a:ext cx="10032762"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致力于培养具有国际竞争力的拔尖创新人才 </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5" name="内容占位符 1"/>
          <p:cNvSpPr txBox="1">
            <a:spLocks/>
          </p:cNvSpPr>
          <p:nvPr/>
        </p:nvSpPr>
        <p:spPr bwMode="auto">
          <a:xfrm>
            <a:off x="1171687" y="2320031"/>
            <a:ext cx="5948205" cy="550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defRPr/>
            </a:pPr>
            <a:endParaRPr lang="zh-CN" altLang="en-US" sz="1600" kern="0" dirty="0">
              <a:latin typeface="微软雅黑" panose="020B0503020204020204" pitchFamily="34" charset="-122"/>
              <a:ea typeface="微软雅黑" panose="020B0503020204020204" pitchFamily="34" charset="-122"/>
            </a:endParaRPr>
          </a:p>
          <a:p>
            <a:pPr>
              <a:lnSpc>
                <a:spcPts val="2900"/>
              </a:lnSpc>
              <a:defRPr/>
            </a:pPr>
            <a:r>
              <a:rPr lang="zh-CN" altLang="en-US" sz="2400" kern="0" dirty="0">
                <a:latin typeface="微软雅黑" panose="020B0503020204020204" pitchFamily="34" charset="-122"/>
                <a:ea typeface="微软雅黑" panose="020B0503020204020204" pitchFamily="34" charset="-122"/>
              </a:rPr>
              <a:t>具有以中华民族伟大复兴为己任的高度社会责任感和崇高历史使命感；</a:t>
            </a:r>
          </a:p>
          <a:p>
            <a:pPr>
              <a:lnSpc>
                <a:spcPts val="2900"/>
              </a:lnSpc>
              <a:defRPr/>
            </a:pPr>
            <a:r>
              <a:rPr lang="zh-CN" altLang="en-US" sz="2400" kern="0" dirty="0">
                <a:latin typeface="微软雅黑" panose="020B0503020204020204" pitchFamily="34" charset="-122"/>
                <a:ea typeface="微软雅黑" panose="020B0503020204020204" pitchFamily="34" charset="-122"/>
              </a:rPr>
              <a:t>所掌握知识的全面性和基础性，具有深厚的人文底蕴和科学素养；</a:t>
            </a:r>
          </a:p>
          <a:p>
            <a:pPr>
              <a:lnSpc>
                <a:spcPts val="2900"/>
              </a:lnSpc>
              <a:defRPr/>
            </a:pPr>
            <a:r>
              <a:rPr lang="zh-CN" altLang="en-US" sz="2400" kern="0" dirty="0">
                <a:latin typeface="微软雅黑" panose="020B0503020204020204" pitchFamily="34" charset="-122"/>
                <a:ea typeface="微软雅黑" panose="020B0503020204020204" pitchFamily="34" charset="-122"/>
              </a:rPr>
              <a:t>具备良好的探索、发现、创新的精神和能力；</a:t>
            </a:r>
          </a:p>
          <a:p>
            <a:pPr>
              <a:lnSpc>
                <a:spcPts val="2900"/>
              </a:lnSpc>
              <a:defRPr/>
            </a:pPr>
            <a:r>
              <a:rPr lang="zh-CN" altLang="en-US" sz="2400" kern="0" dirty="0">
                <a:latin typeface="微软雅黑" panose="020B0503020204020204" pitchFamily="34" charset="-122"/>
                <a:ea typeface="微软雅黑" panose="020B0503020204020204" pitchFamily="34" charset="-122"/>
              </a:rPr>
              <a:t>具有开放的心态、世界眼光和合作意识。</a:t>
            </a:r>
          </a:p>
        </p:txBody>
      </p:sp>
      <p:pic>
        <p:nvPicPr>
          <p:cNvPr id="56325" name="Picture 14" descr="中国大学校徽、校训">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004886" y="3229160"/>
            <a:ext cx="22225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3073945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679359" y="1674181"/>
            <a:ext cx="8229600" cy="829322"/>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6" name="Picture 5" descr="2"/>
          <p:cNvPicPr>
            <a:picLocks noChangeAspect="1" noChangeArrowheads="1"/>
          </p:cNvPicPr>
          <p:nvPr/>
        </p:nvPicPr>
        <p:blipFill>
          <a:blip r:embed="rId2" cstate="print"/>
          <a:srcRect/>
          <a:stretch>
            <a:fillRect/>
          </a:stretch>
        </p:blipFill>
        <p:spPr bwMode="auto">
          <a:xfrm>
            <a:off x="8741547" y="3048740"/>
            <a:ext cx="2120883" cy="1789162"/>
          </a:xfrm>
          <a:prstGeom prst="flowChartConnector">
            <a:avLst/>
          </a:prstGeom>
          <a:noFill/>
          <a:ln w="9525">
            <a:noFill/>
            <a:miter lim="800000"/>
            <a:headEnd/>
            <a:tailEnd/>
          </a:ln>
        </p:spPr>
      </p:pic>
      <p:sp>
        <p:nvSpPr>
          <p:cNvPr id="8" name="内容占位符 1"/>
          <p:cNvSpPr txBox="1">
            <a:spLocks/>
          </p:cNvSpPr>
          <p:nvPr/>
        </p:nvSpPr>
        <p:spPr bwMode="auto">
          <a:xfrm>
            <a:off x="1679359" y="2571027"/>
            <a:ext cx="5905731" cy="2744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fontScale="925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defRPr/>
            </a:pPr>
            <a:endParaRPr lang="zh-CN" altLang="en-US" sz="1600" kern="0" dirty="0">
              <a:latin typeface="微软雅黑" panose="020B0503020204020204" pitchFamily="34" charset="-122"/>
              <a:ea typeface="微软雅黑" panose="020B0503020204020204" pitchFamily="34" charset="-122"/>
            </a:endParaRPr>
          </a:p>
          <a:p>
            <a:pPr>
              <a:lnSpc>
                <a:spcPts val="2900"/>
              </a:lnSpc>
              <a:defRPr/>
            </a:pPr>
            <a:r>
              <a:rPr lang="zh-CN" altLang="en-US" sz="2400" dirty="0">
                <a:latin typeface="微软雅黑" panose="020B0503020204020204" pitchFamily="34" charset="-122"/>
                <a:ea typeface="微软雅黑" panose="020B0503020204020204" pitchFamily="34" charset="-122"/>
              </a:rPr>
              <a:t>武汉大学校训</a:t>
            </a:r>
            <a:endParaRPr lang="en-US" altLang="zh-CN" sz="2400" dirty="0">
              <a:latin typeface="微软雅黑" panose="020B0503020204020204" pitchFamily="34" charset="-122"/>
              <a:ea typeface="微软雅黑" panose="020B0503020204020204" pitchFamily="34" charset="-122"/>
            </a:endParaRPr>
          </a:p>
          <a:p>
            <a:pPr>
              <a:lnSpc>
                <a:spcPts val="2900"/>
              </a:lnSpc>
              <a:defRPr/>
            </a:pPr>
            <a:r>
              <a:rPr lang="zh-CN" altLang="en-US" sz="2400" dirty="0">
                <a:latin typeface="微软雅黑" panose="020B0503020204020204" pitchFamily="34" charset="-122"/>
                <a:ea typeface="微软雅黑" panose="020B0503020204020204" pitchFamily="34" charset="-122"/>
              </a:rPr>
              <a:t>“三创” （创造、创新、创业）教育理念</a:t>
            </a:r>
            <a:endParaRPr lang="en-US" altLang="zh-CN" sz="2400" dirty="0">
              <a:latin typeface="微软雅黑" panose="020B0503020204020204" pitchFamily="34" charset="-122"/>
              <a:ea typeface="微软雅黑" panose="020B0503020204020204" pitchFamily="34" charset="-122"/>
            </a:endParaRPr>
          </a:p>
          <a:p>
            <a:pPr>
              <a:lnSpc>
                <a:spcPts val="2900"/>
              </a:lnSpc>
              <a:defRPr/>
            </a:pPr>
            <a:r>
              <a:rPr lang="zh-CN" altLang="en-US" sz="2400" dirty="0">
                <a:latin typeface="微软雅黑" panose="020B0503020204020204" pitchFamily="34" charset="-122"/>
                <a:ea typeface="微软雅黑" panose="020B0503020204020204" pitchFamily="34" charset="-122"/>
              </a:rPr>
              <a:t>学者、学科、学术、学风和学生五位一体</a:t>
            </a:r>
            <a:endParaRPr lang="en-US" altLang="zh-CN" sz="2400" dirty="0">
              <a:latin typeface="微软雅黑" panose="020B0503020204020204" pitchFamily="34" charset="-122"/>
              <a:ea typeface="微软雅黑" panose="020B0503020204020204" pitchFamily="34" charset="-122"/>
            </a:endParaRPr>
          </a:p>
          <a:p>
            <a:pPr>
              <a:lnSpc>
                <a:spcPts val="2900"/>
              </a:lnSpc>
              <a:defRPr/>
            </a:pPr>
            <a:r>
              <a:rPr lang="zh-CN" altLang="en-US" sz="2400" dirty="0">
                <a:latin typeface="微软雅黑" panose="020B0503020204020204" pitchFamily="34" charset="-122"/>
                <a:ea typeface="微软雅黑" panose="020B0503020204020204" pitchFamily="34" charset="-122"/>
              </a:rPr>
              <a:t>宽松、自由、自主、个性等</a:t>
            </a:r>
          </a:p>
        </p:txBody>
      </p:sp>
    </p:spTree>
    <p:extLst>
      <p:ext uri="{BB962C8B-B14F-4D97-AF65-F5344CB8AC3E}">
        <p14:creationId xmlns="" xmlns:p14="http://schemas.microsoft.com/office/powerpoint/2010/main" val="28459740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81200" y="122133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3" name="图片 2"/>
          <p:cNvPicPr>
            <a:picLocks noChangeAspect="1"/>
          </p:cNvPicPr>
          <p:nvPr/>
        </p:nvPicPr>
        <p:blipFill>
          <a:blip r:embed="rId2"/>
          <a:stretch>
            <a:fillRect/>
          </a:stretch>
        </p:blipFill>
        <p:spPr>
          <a:xfrm>
            <a:off x="1032327" y="2227336"/>
            <a:ext cx="5161548" cy="4156372"/>
          </a:xfrm>
          <a:prstGeom prst="rect">
            <a:avLst/>
          </a:prstGeom>
        </p:spPr>
      </p:pic>
      <p:pic>
        <p:nvPicPr>
          <p:cNvPr id="4" name="图片 3"/>
          <p:cNvPicPr>
            <a:picLocks noChangeAspect="1"/>
          </p:cNvPicPr>
          <p:nvPr/>
        </p:nvPicPr>
        <p:blipFill>
          <a:blip r:embed="rId3"/>
          <a:stretch>
            <a:fillRect/>
          </a:stretch>
        </p:blipFill>
        <p:spPr>
          <a:xfrm>
            <a:off x="6193875" y="2196581"/>
            <a:ext cx="5414700" cy="4187127"/>
          </a:xfrm>
          <a:prstGeom prst="rect">
            <a:avLst/>
          </a:prstGeom>
        </p:spPr>
      </p:pic>
    </p:spTree>
    <p:extLst>
      <p:ext uri="{BB962C8B-B14F-4D97-AF65-F5344CB8AC3E}">
        <p14:creationId xmlns="" xmlns:p14="http://schemas.microsoft.com/office/powerpoint/2010/main" val="27714892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81200" y="122133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880217" y="1959436"/>
            <a:ext cx="5556857" cy="4407181"/>
          </a:xfrm>
          <a:prstGeom prst="rect">
            <a:avLst/>
          </a:prstGeom>
        </p:spPr>
      </p:pic>
      <p:pic>
        <p:nvPicPr>
          <p:cNvPr id="3" name="图片 2"/>
          <p:cNvPicPr>
            <a:picLocks noChangeAspect="1"/>
          </p:cNvPicPr>
          <p:nvPr/>
        </p:nvPicPr>
        <p:blipFill rotWithShape="1">
          <a:blip r:embed="rId3"/>
          <a:srcRect t="2036"/>
          <a:stretch/>
        </p:blipFill>
        <p:spPr>
          <a:xfrm>
            <a:off x="6368707" y="1959436"/>
            <a:ext cx="5445831" cy="4407181"/>
          </a:xfrm>
          <a:prstGeom prst="rect">
            <a:avLst/>
          </a:prstGeom>
        </p:spPr>
      </p:pic>
    </p:spTree>
    <p:extLst>
      <p:ext uri="{BB962C8B-B14F-4D97-AF65-F5344CB8AC3E}">
        <p14:creationId xmlns="" xmlns:p14="http://schemas.microsoft.com/office/powerpoint/2010/main" val="426262928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81200" y="122133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615296" y="1863963"/>
            <a:ext cx="5671737" cy="4825008"/>
          </a:xfrm>
          <a:prstGeom prst="rect">
            <a:avLst/>
          </a:prstGeom>
        </p:spPr>
      </p:pic>
      <p:pic>
        <p:nvPicPr>
          <p:cNvPr id="3" name="图片 2"/>
          <p:cNvPicPr>
            <a:picLocks noChangeAspect="1"/>
          </p:cNvPicPr>
          <p:nvPr/>
        </p:nvPicPr>
        <p:blipFill>
          <a:blip r:embed="rId3"/>
          <a:stretch>
            <a:fillRect/>
          </a:stretch>
        </p:blipFill>
        <p:spPr>
          <a:xfrm>
            <a:off x="6287032" y="1863963"/>
            <a:ext cx="5289671" cy="4825008"/>
          </a:xfrm>
          <a:prstGeom prst="rect">
            <a:avLst/>
          </a:prstGeom>
        </p:spPr>
      </p:pic>
    </p:spTree>
    <p:extLst>
      <p:ext uri="{BB962C8B-B14F-4D97-AF65-F5344CB8AC3E}">
        <p14:creationId xmlns="" xmlns:p14="http://schemas.microsoft.com/office/powerpoint/2010/main" val="243582480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81200" y="122133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864376" y="1993350"/>
            <a:ext cx="5395062" cy="4715099"/>
          </a:xfrm>
          <a:prstGeom prst="rect">
            <a:avLst/>
          </a:prstGeom>
        </p:spPr>
      </p:pic>
      <p:pic>
        <p:nvPicPr>
          <p:cNvPr id="3" name="图片 2"/>
          <p:cNvPicPr>
            <a:picLocks noChangeAspect="1"/>
          </p:cNvPicPr>
          <p:nvPr/>
        </p:nvPicPr>
        <p:blipFill>
          <a:blip r:embed="rId3"/>
          <a:stretch>
            <a:fillRect/>
          </a:stretch>
        </p:blipFill>
        <p:spPr>
          <a:xfrm>
            <a:off x="6259438" y="1993349"/>
            <a:ext cx="5362842" cy="4604003"/>
          </a:xfrm>
          <a:prstGeom prst="rect">
            <a:avLst/>
          </a:prstGeom>
        </p:spPr>
      </p:pic>
    </p:spTree>
    <p:extLst>
      <p:ext uri="{BB962C8B-B14F-4D97-AF65-F5344CB8AC3E}">
        <p14:creationId xmlns="" xmlns:p14="http://schemas.microsoft.com/office/powerpoint/2010/main" val="302549146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81200" y="122133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521293" y="1956676"/>
            <a:ext cx="5683086" cy="4574850"/>
          </a:xfrm>
          <a:prstGeom prst="rect">
            <a:avLst/>
          </a:prstGeom>
        </p:spPr>
      </p:pic>
      <p:pic>
        <p:nvPicPr>
          <p:cNvPr id="3" name="图片 2"/>
          <p:cNvPicPr>
            <a:picLocks noChangeAspect="1"/>
          </p:cNvPicPr>
          <p:nvPr/>
        </p:nvPicPr>
        <p:blipFill>
          <a:blip r:embed="rId3"/>
          <a:stretch>
            <a:fillRect/>
          </a:stretch>
        </p:blipFill>
        <p:spPr>
          <a:xfrm>
            <a:off x="6204379" y="1956676"/>
            <a:ext cx="5644236" cy="4574850"/>
          </a:xfrm>
          <a:prstGeom prst="rect">
            <a:avLst/>
          </a:prstGeom>
        </p:spPr>
      </p:pic>
    </p:spTree>
    <p:extLst>
      <p:ext uri="{BB962C8B-B14F-4D97-AF65-F5344CB8AC3E}">
        <p14:creationId xmlns="" xmlns:p14="http://schemas.microsoft.com/office/powerpoint/2010/main" val="251154816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81200" y="122133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武汉大学办学理念及特色</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493609" y="1792837"/>
            <a:ext cx="5602391" cy="4810604"/>
          </a:xfrm>
          <a:prstGeom prst="rect">
            <a:avLst/>
          </a:prstGeom>
        </p:spPr>
      </p:pic>
      <p:pic>
        <p:nvPicPr>
          <p:cNvPr id="3" name="图片 2"/>
          <p:cNvPicPr>
            <a:picLocks noChangeAspect="1"/>
          </p:cNvPicPr>
          <p:nvPr/>
        </p:nvPicPr>
        <p:blipFill>
          <a:blip r:embed="rId3"/>
          <a:stretch>
            <a:fillRect/>
          </a:stretch>
        </p:blipFill>
        <p:spPr>
          <a:xfrm>
            <a:off x="6166412" y="1792837"/>
            <a:ext cx="5744183" cy="4810604"/>
          </a:xfrm>
          <a:prstGeom prst="rect">
            <a:avLst/>
          </a:prstGeom>
        </p:spPr>
      </p:pic>
    </p:spTree>
    <p:extLst>
      <p:ext uri="{BB962C8B-B14F-4D97-AF65-F5344CB8AC3E}">
        <p14:creationId xmlns="" xmlns:p14="http://schemas.microsoft.com/office/powerpoint/2010/main" val="125918122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a:spLocks noChangeArrowheads="1"/>
          </p:cNvSpPr>
          <p:nvPr/>
        </p:nvSpPr>
        <p:spPr bwMode="auto">
          <a:xfrm>
            <a:off x="6527800" y="3789363"/>
            <a:ext cx="3810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pic>
        <p:nvPicPr>
          <p:cNvPr id="5939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3505200" y="838200"/>
            <a:ext cx="56388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5939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b="23129"/>
          <a:stretch>
            <a:fillRect/>
          </a:stretch>
        </p:blipFill>
        <p:spPr bwMode="gray">
          <a:xfrm>
            <a:off x="1123772" y="2269304"/>
            <a:ext cx="4762856" cy="4498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59398" name="Picture 4"/>
          <p:cNvPicPr>
            <a:picLocks noChangeAspect="1" noChangeArrowheads="1"/>
          </p:cNvPicPr>
          <p:nvPr/>
        </p:nvPicPr>
        <p:blipFill>
          <a:blip r:embed="rId4">
            <a:extLst>
              <a:ext uri="{28A0092B-C50C-407E-A947-70E740481C1C}">
                <a14:useLocalDpi xmlns="" xmlns:a14="http://schemas.microsoft.com/office/drawing/2010/main" val="0"/>
              </a:ext>
            </a:extLst>
          </a:blip>
          <a:srcRect b="20392"/>
          <a:stretch>
            <a:fillRect/>
          </a:stretch>
        </p:blipFill>
        <p:spPr bwMode="gray">
          <a:xfrm>
            <a:off x="6135881" y="2438400"/>
            <a:ext cx="5212934" cy="43291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9144532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5"/>
          <p:cNvSpPr>
            <a:spLocks noChangeArrowheads="1"/>
          </p:cNvSpPr>
          <p:nvPr/>
        </p:nvSpPr>
        <p:spPr bwMode="auto">
          <a:xfrm>
            <a:off x="6527800" y="3789363"/>
            <a:ext cx="3810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pic>
        <p:nvPicPr>
          <p:cNvPr id="6042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828942" y="1059452"/>
            <a:ext cx="4811282" cy="57344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6042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024784" y="1059452"/>
            <a:ext cx="5460763"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5967067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内容占位符 3"/>
          <p:cNvGraphicFramePr>
            <a:graphicFrameLocks noGrp="1"/>
          </p:cNvGraphicFramePr>
          <p:nvPr>
            <p:ph idx="1"/>
          </p:nvPr>
        </p:nvGraphicFramePr>
        <p:xfrm>
          <a:off x="2133600" y="2590800"/>
          <a:ext cx="8399998" cy="37506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148" name="矩形 1"/>
          <p:cNvSpPr>
            <a:spLocks noChangeArrowheads="1"/>
          </p:cNvSpPr>
          <p:nvPr/>
        </p:nvSpPr>
        <p:spPr bwMode="auto">
          <a:xfrm>
            <a:off x="4029075" y="1520242"/>
            <a:ext cx="41338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solidFill>
                  <a:srgbClr val="FF0000"/>
                </a:solidFill>
                <a:latin typeface="黑体" panose="02010609060101010101" pitchFamily="49" charset="-122"/>
                <a:ea typeface="黑体" panose="02010609060101010101" pitchFamily="49" charset="-122"/>
              </a:rPr>
              <a:t>大学阶段一系列人生课题</a:t>
            </a:r>
          </a:p>
        </p:txBody>
      </p:sp>
      <p:sp>
        <p:nvSpPr>
          <p:cNvPr id="5" name="文本框 4">
            <a:extLst>
              <a:ext uri="{FF2B5EF4-FFF2-40B4-BE49-F238E27FC236}">
                <a16:creationId xmlns="" xmlns:a16="http://schemas.microsoft.com/office/drawing/2014/main" id="{5A5B05A4-19CD-48CE-896D-77C6341A8C66}"/>
              </a:ext>
            </a:extLst>
          </p:cNvPr>
          <p:cNvSpPr txBox="1"/>
          <p:nvPr/>
        </p:nvSpPr>
        <p:spPr>
          <a:xfrm>
            <a:off x="659167" y="824431"/>
            <a:ext cx="6094520" cy="673005"/>
          </a:xfrm>
          <a:prstGeom prst="rect">
            <a:avLst/>
          </a:prstGeom>
          <a:noFill/>
        </p:spPr>
        <p:txBody>
          <a:bodyPr wrap="square">
            <a:spAutoFit/>
          </a:bodyPr>
          <a:lstStyle/>
          <a:p>
            <a:pPr>
              <a:lnSpc>
                <a:spcPct val="150000"/>
              </a:lnSpc>
            </a:pPr>
            <a:r>
              <a:rPr lang="zh-CN" altLang="en-US" sz="2800" dirty="0"/>
              <a:t>大学是人生发展的关键阶段</a:t>
            </a:r>
          </a:p>
        </p:txBody>
      </p:sp>
    </p:spTree>
    <p:extLst>
      <p:ext uri="{BB962C8B-B14F-4D97-AF65-F5344CB8AC3E}">
        <p14:creationId xmlns="" xmlns:p14="http://schemas.microsoft.com/office/powerpoint/2010/main" val="255348569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5"/>
          <p:cNvSpPr>
            <a:spLocks noChangeArrowheads="1"/>
          </p:cNvSpPr>
          <p:nvPr/>
        </p:nvSpPr>
        <p:spPr bwMode="auto">
          <a:xfrm>
            <a:off x="5838219" y="3678267"/>
            <a:ext cx="4097929" cy="19140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pic>
        <p:nvPicPr>
          <p:cNvPr id="6144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931493" y="1031904"/>
            <a:ext cx="4906726" cy="5819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6144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002831" y="1031904"/>
            <a:ext cx="5405805" cy="58190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10111348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5"/>
          <p:cNvSpPr>
            <a:spLocks noChangeArrowheads="1"/>
          </p:cNvSpPr>
          <p:nvPr/>
        </p:nvSpPr>
        <p:spPr bwMode="auto">
          <a:xfrm>
            <a:off x="5525382" y="4227270"/>
            <a:ext cx="4130467" cy="19107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pic>
        <p:nvPicPr>
          <p:cNvPr id="6246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676307" y="888762"/>
            <a:ext cx="5109196" cy="5969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6246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204416" y="933270"/>
            <a:ext cx="5503321" cy="5880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287904067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ChangeArrowheads="1"/>
          </p:cNvSpPr>
          <p:nvPr/>
        </p:nvSpPr>
        <p:spPr bwMode="auto">
          <a:xfrm>
            <a:off x="6527800" y="3789363"/>
            <a:ext cx="3810000" cy="198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sz="2400"/>
          </a:p>
        </p:txBody>
      </p:sp>
      <p:pic>
        <p:nvPicPr>
          <p:cNvPr id="6349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735651" y="919385"/>
            <a:ext cx="5135310" cy="57445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6349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180032" y="919384"/>
            <a:ext cx="5365336" cy="59909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33237731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 xmlns:a16="http://schemas.microsoft.com/office/drawing/2014/main" id="{66277500-4528-4AC5-8099-95657BB89375}"/>
              </a:ext>
            </a:extLst>
          </p:cNvPr>
          <p:cNvSpPr>
            <a:spLocks noGrp="1"/>
          </p:cNvSpPr>
          <p:nvPr>
            <p:ph type="title"/>
          </p:nvPr>
        </p:nvSpPr>
        <p:spPr>
          <a:xfrm>
            <a:off x="609600" y="984853"/>
            <a:ext cx="10972800" cy="1143000"/>
          </a:xfrm>
        </p:spPr>
        <p:txBody>
          <a:bodyPr/>
          <a:lstStyle/>
          <a:p>
            <a:r>
              <a:rPr lang="zh-CN" altLang="en-US" dirty="0">
                <a:solidFill>
                  <a:srgbClr val="FF0000"/>
                </a:solidFill>
                <a:latin typeface="黑体" panose="02010609060101010101" pitchFamily="49" charset="-122"/>
                <a:ea typeface="黑体" panose="02010609060101010101" pitchFamily="49" charset="-122"/>
              </a:rPr>
              <a:t>新时代高等教育人才培养指导思想</a:t>
            </a:r>
          </a:p>
        </p:txBody>
      </p:sp>
      <p:sp>
        <p:nvSpPr>
          <p:cNvPr id="7" name="内容占位符 6">
            <a:extLst>
              <a:ext uri="{FF2B5EF4-FFF2-40B4-BE49-F238E27FC236}">
                <a16:creationId xmlns="" xmlns:a16="http://schemas.microsoft.com/office/drawing/2014/main" id="{077FD27E-BF14-40D9-8A20-FDF779DB02D9}"/>
              </a:ext>
            </a:extLst>
          </p:cNvPr>
          <p:cNvSpPr>
            <a:spLocks noGrp="1"/>
          </p:cNvSpPr>
          <p:nvPr>
            <p:ph idx="1"/>
          </p:nvPr>
        </p:nvSpPr>
        <p:spPr>
          <a:xfrm>
            <a:off x="609600" y="2310416"/>
            <a:ext cx="10972800" cy="4525963"/>
          </a:xfrm>
        </p:spPr>
        <p:txBody>
          <a:bodyPr/>
          <a:lstStyle/>
          <a:p>
            <a:r>
              <a:rPr lang="zh-CN" altLang="en-US" sz="3600" b="0" i="0" dirty="0">
                <a:solidFill>
                  <a:srgbClr val="F73131"/>
                </a:solidFill>
                <a:effectLst/>
                <a:latin typeface="Arial" panose="020B0604020202020204" pitchFamily="34" charset="0"/>
              </a:rPr>
              <a:t>立德树人</a:t>
            </a:r>
            <a:r>
              <a:rPr lang="zh-CN" altLang="en-US" sz="3600" b="0" i="0" dirty="0">
                <a:solidFill>
                  <a:srgbClr val="333333"/>
                </a:solidFill>
                <a:effectLst/>
                <a:latin typeface="Arial" panose="020B0604020202020204" pitchFamily="34" charset="0"/>
              </a:rPr>
              <a:t>作为教育根本任务</a:t>
            </a:r>
            <a:r>
              <a:rPr lang="en-US" altLang="zh-CN" sz="3600" b="0" i="0" dirty="0">
                <a:solidFill>
                  <a:srgbClr val="333333"/>
                </a:solidFill>
                <a:effectLst/>
                <a:latin typeface="Arial" panose="020B0604020202020204" pitchFamily="34" charset="0"/>
              </a:rPr>
              <a:t>,</a:t>
            </a:r>
          </a:p>
          <a:p>
            <a:r>
              <a:rPr lang="zh-CN" altLang="en-US" sz="3600" b="0" i="0" dirty="0">
                <a:solidFill>
                  <a:srgbClr val="333333"/>
                </a:solidFill>
                <a:effectLst/>
                <a:latin typeface="Arial" panose="020B0604020202020204" pitchFamily="34" charset="0"/>
              </a:rPr>
              <a:t>培养德智体美劳全面发展的社会主义建设者和接班人。</a:t>
            </a:r>
            <a:endParaRPr lang="zh-CN" altLang="en-US" sz="3600" dirty="0"/>
          </a:p>
        </p:txBody>
      </p:sp>
    </p:spTree>
    <p:extLst>
      <p:ext uri="{BB962C8B-B14F-4D97-AF65-F5344CB8AC3E}">
        <p14:creationId xmlns="" xmlns:p14="http://schemas.microsoft.com/office/powerpoint/2010/main" val="1540625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内容占位符 1"/>
          <p:cNvSpPr>
            <a:spLocks noGrp="1"/>
          </p:cNvSpPr>
          <p:nvPr>
            <p:ph idx="1"/>
          </p:nvPr>
        </p:nvSpPr>
        <p:spPr>
          <a:xfrm>
            <a:off x="952413" y="2092172"/>
            <a:ext cx="9029787" cy="4525963"/>
          </a:xfrm>
          <a:ln/>
        </p:spPr>
        <p:txBody>
          <a:bodyPr vert="horz" wrap="square" lIns="91440" tIns="45720" rIns="91440" bIns="45720" anchor="t" anchorCtr="0"/>
          <a:lstStyle/>
          <a:p>
            <a:pPr eaLnBrk="1" hangingPunct="1"/>
            <a:r>
              <a:rPr lang="zh-CN" altLang="zh-CN" dirty="0"/>
              <a:t>人的本质是一切社会关系的总和。一个人要安身立命、成长成才、贡献社会，需要不断地调整自身与他人的关系，不断实现人的社会化。</a:t>
            </a:r>
            <a:endParaRPr lang="en-US" altLang="zh-CN" dirty="0"/>
          </a:p>
          <a:p>
            <a:pPr eaLnBrk="1" hangingPunct="1"/>
            <a:r>
              <a:rPr lang="zh-CN" altLang="en-US" dirty="0">
                <a:solidFill>
                  <a:srgbClr val="FF0000"/>
                </a:solidFill>
              </a:rPr>
              <a:t>社会性是人的本质属性</a:t>
            </a:r>
          </a:p>
        </p:txBody>
      </p:sp>
      <p:sp>
        <p:nvSpPr>
          <p:cNvPr id="3" name="标题 2"/>
          <p:cNvSpPr>
            <a:spLocks noGrp="1"/>
          </p:cNvSpPr>
          <p:nvPr>
            <p:ph type="title"/>
          </p:nvPr>
        </p:nvSpPr>
        <p:spPr>
          <a:xfrm>
            <a:off x="1225118" y="842808"/>
            <a:ext cx="8532082" cy="11430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a:lnSpc>
                <a:spcPct val="100000"/>
              </a:lnSpc>
              <a:defRPr/>
            </a:pPr>
            <a:r>
              <a:rPr lang="zh-CN" altLang="en-US" dirty="0">
                <a:solidFill>
                  <a:srgbClr val="FF0000"/>
                </a:solidFill>
                <a:latin typeface="黑体" panose="02010609060101010101" pitchFamily="49" charset="-122"/>
                <a:ea typeface="黑体" panose="02010609060101010101" pitchFamily="49" charset="-122"/>
              </a:rPr>
              <a:t>立德树人：德才兼备，以德为先</a:t>
            </a:r>
            <a:endParaRPr lang="en-US" altLang="zh-CN" spc="50" dirty="0">
              <a:ln w="12700">
                <a:noFill/>
                <a:prstDash val="solid"/>
              </a:ln>
            </a:endParaRPr>
          </a:p>
        </p:txBody>
      </p:sp>
      <p:sp>
        <p:nvSpPr>
          <p:cNvPr id="38915" name="灯片编号占位符 3"/>
          <p:cNvSpPr>
            <a:spLocks noGrp="1"/>
          </p:cNvSpPr>
          <p:nvPr>
            <p:ph type="sldNum" sz="quarter" idx="4"/>
          </p:nvPr>
        </p:nvSpPr>
        <p:spPr>
          <a:xfrm>
            <a:off x="6345744" y="6924521"/>
            <a:ext cx="2341056" cy="365125"/>
          </a:xfrm>
          <a:prstGeom prst="rect">
            <a:avLst/>
          </a:prstGeom>
          <a:noFill/>
          <a:ln>
            <a:noFill/>
          </a:ln>
        </p:spPr>
        <p:txBody>
          <a:bodyPr vert="horz" lIns="45720" tIns="45720" rIns="45720" rtlCol="0" anchor="ctr" anchorCtr="0"/>
          <a:lstStyle>
            <a:defPPr>
              <a:defRPr lang="zh-CN"/>
            </a:defPPr>
            <a:lvl1pPr marL="0" lvl="0" indent="0" algn="r" defTabSz="914400" rtl="0" eaLnBrk="1" fontAlgn="base" latinLnBrk="0" hangingPunct="1">
              <a:lnSpc>
                <a:spcPct val="100000"/>
              </a:lnSpc>
              <a:spcBef>
                <a:spcPct val="0"/>
              </a:spcBef>
              <a:spcAft>
                <a:spcPct val="0"/>
              </a:spcAft>
              <a:buNone/>
              <a:defRPr sz="12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lvl="0" algn="ctr" eaLnBrk="1" hangingPunct="1"/>
            <a:fld id="{9A0DB2DC-4C9A-4742-B13C-FB6460FD3503}" type="slidenum">
              <a:rPr lang="en-US" altLang="zh-CN" noProof="1" smtClean="0"/>
              <a:pPr lvl="0" algn="ctr" eaLnBrk="1" hangingPunct="1"/>
              <a:t>44</a:t>
            </a:fld>
            <a:endParaRPr lang="zh-CN" altLang="en-US" sz="1200" dirty="0"/>
          </a:p>
        </p:txBody>
      </p:sp>
      <p:pic>
        <p:nvPicPr>
          <p:cNvPr id="38916" name="图片 4" descr="timg (10).jpg"/>
          <p:cNvPicPr>
            <a:picLocks noChangeAspect="1"/>
          </p:cNvPicPr>
          <p:nvPr/>
        </p:nvPicPr>
        <p:blipFill>
          <a:blip r:embed="rId2"/>
          <a:stretch>
            <a:fillRect/>
          </a:stretch>
        </p:blipFill>
        <p:spPr>
          <a:xfrm>
            <a:off x="6345744" y="3195792"/>
            <a:ext cx="4124717" cy="281940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60268" y="571500"/>
            <a:ext cx="7776000" cy="1143000"/>
          </a:xfrm>
          <a:noFill/>
          <a:ln>
            <a:noFill/>
          </a:ln>
          <a:effectLst/>
          <a:sp3d prstMaterial="plastic"/>
        </p:spPr>
        <p:txBody>
          <a:bodyPr vert="horz" rtlCol="0" anchor="ctr">
            <a:normAutofit/>
            <a:scene3d>
              <a:camera prst="orthographicFront"/>
              <a:lightRig rig="soft" dir="t"/>
            </a:scene3d>
            <a:sp3d prstMaterial="matte">
              <a:bevelT w="12700" h="12700"/>
            </a:sp3d>
          </a:bodyPr>
          <a:lstStyle/>
          <a:p>
            <a:pPr>
              <a:lnSpc>
                <a:spcPct val="100000"/>
              </a:lnSpc>
              <a:defRPr/>
            </a:pPr>
            <a:r>
              <a:rPr lang="zh-CN" altLang="en-US" b="1" spc="50" dirty="0">
                <a:ln w="12700">
                  <a:noFill/>
                  <a:prstDash val="solid"/>
                </a:ln>
                <a:ea typeface="黑体" panose="02010609060101010101" pitchFamily="49" charset="-122"/>
              </a:rPr>
              <a:t>道德与科技</a:t>
            </a:r>
          </a:p>
        </p:txBody>
      </p:sp>
      <p:sp>
        <p:nvSpPr>
          <p:cNvPr id="39938" name="Rectangle 3"/>
          <p:cNvSpPr>
            <a:spLocks noGrp="1"/>
          </p:cNvSpPr>
          <p:nvPr>
            <p:ph idx="1"/>
          </p:nvPr>
        </p:nvSpPr>
        <p:spPr>
          <a:xfrm>
            <a:off x="1288742" y="1573568"/>
            <a:ext cx="5112058" cy="4525963"/>
          </a:xfrm>
          <a:ln/>
        </p:spPr>
        <p:txBody>
          <a:bodyPr vert="horz" wrap="square" lIns="91440" tIns="45720" rIns="91440" bIns="45720" anchor="t" anchorCtr="0"/>
          <a:lstStyle/>
          <a:p>
            <a:pPr eaLnBrk="1" hangingPunct="1"/>
            <a:r>
              <a:rPr lang="zh-CN" altLang="en-US" sz="3200" dirty="0"/>
              <a:t>光靠科学技术，不能把人类带向幸福与高尚的生活。人类有理由将崇高的</a:t>
            </a:r>
            <a:r>
              <a:rPr lang="zh-CN" altLang="en-US" sz="3200" dirty="0">
                <a:solidFill>
                  <a:srgbClr val="FF0000"/>
                </a:solidFill>
              </a:rPr>
              <a:t>道德准则的发现置于客观真理的发现之上。</a:t>
            </a:r>
          </a:p>
          <a:p>
            <a:pPr eaLnBrk="1" hangingPunct="1">
              <a:buFontTx/>
              <a:buNone/>
            </a:pPr>
            <a:r>
              <a:rPr lang="zh-CN" altLang="en-US" sz="3200" dirty="0"/>
              <a:t>       </a:t>
            </a:r>
          </a:p>
          <a:p>
            <a:pPr eaLnBrk="1" hangingPunct="1">
              <a:buFontTx/>
              <a:buNone/>
            </a:pPr>
            <a:r>
              <a:rPr lang="zh-CN" altLang="en-US" sz="3200" dirty="0"/>
              <a:t>       </a:t>
            </a:r>
            <a:r>
              <a:rPr lang="en-US" altLang="zh-CN" sz="3200" dirty="0"/>
              <a:t>—— </a:t>
            </a:r>
            <a:r>
              <a:rPr lang="zh-CN" altLang="en-US" sz="3200" dirty="0"/>
              <a:t>爱因斯坦</a:t>
            </a:r>
          </a:p>
        </p:txBody>
      </p:sp>
      <p:pic>
        <p:nvPicPr>
          <p:cNvPr id="39939" name="图片 4" descr="timg (11).jpg"/>
          <p:cNvPicPr>
            <a:picLocks noChangeAspect="1"/>
          </p:cNvPicPr>
          <p:nvPr/>
        </p:nvPicPr>
        <p:blipFill>
          <a:blip r:embed="rId2"/>
          <a:stretch>
            <a:fillRect/>
          </a:stretch>
        </p:blipFill>
        <p:spPr>
          <a:xfrm>
            <a:off x="6400800" y="1143000"/>
            <a:ext cx="3836988" cy="3525838"/>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title"/>
          </p:nvPr>
        </p:nvSpPr>
        <p:spPr>
          <a:xfrm>
            <a:off x="664701" y="968468"/>
            <a:ext cx="7777162" cy="563563"/>
          </a:xfrm>
          <a:noFill/>
          <a:ln>
            <a:noFill/>
          </a:ln>
          <a:effectLst/>
          <a:sp3d prstMaterial="plastic"/>
        </p:spPr>
        <p:txBody>
          <a:bodyPr vert="horz" rtlCol="0" anchor="ctr">
            <a:normAutofit fontScale="90000"/>
            <a:scene3d>
              <a:camera prst="orthographicFront"/>
              <a:lightRig rig="soft" dir="t"/>
            </a:scene3d>
            <a:sp3d prstMaterial="matte">
              <a:bevelT w="12700" h="12700"/>
            </a:sp3d>
          </a:bodyPr>
          <a:lstStyle/>
          <a:p>
            <a:pPr>
              <a:lnSpc>
                <a:spcPct val="100000"/>
              </a:lnSpc>
              <a:defRPr/>
            </a:pPr>
            <a:r>
              <a:rPr lang="zh-CN" altLang="en-US" spc="50" dirty="0">
                <a:ln w="12700">
                  <a:noFill/>
                  <a:prstDash val="solid"/>
                </a:ln>
                <a:solidFill>
                  <a:srgbClr val="FF0000"/>
                </a:solidFill>
                <a:latin typeface="黑体" panose="02010609060101010101" pitchFamily="49" charset="-122"/>
                <a:ea typeface="黑体" panose="02010609060101010101" pitchFamily="49" charset="-122"/>
              </a:rPr>
              <a:t>司马光</a:t>
            </a:r>
            <a:r>
              <a:rPr lang="en-US" altLang="zh-CN" spc="50" dirty="0">
                <a:ln w="12700">
                  <a:noFill/>
                  <a:prstDash val="solid"/>
                </a:ln>
                <a:solidFill>
                  <a:srgbClr val="FF0000"/>
                </a:solidFill>
                <a:latin typeface="黑体" panose="02010609060101010101" pitchFamily="49" charset="-122"/>
                <a:ea typeface="黑体" panose="02010609060101010101" pitchFamily="49" charset="-122"/>
              </a:rPr>
              <a:t>《</a:t>
            </a:r>
            <a:r>
              <a:rPr lang="zh-CN" altLang="en-US" spc="50" dirty="0">
                <a:ln w="12700">
                  <a:noFill/>
                  <a:prstDash val="solid"/>
                </a:ln>
                <a:solidFill>
                  <a:srgbClr val="FF0000"/>
                </a:solidFill>
                <a:latin typeface="黑体" panose="02010609060101010101" pitchFamily="49" charset="-122"/>
                <a:ea typeface="黑体" panose="02010609060101010101" pitchFamily="49" charset="-122"/>
              </a:rPr>
              <a:t>资治通鉴</a:t>
            </a:r>
            <a:r>
              <a:rPr lang="en-US" altLang="zh-CN" spc="50" dirty="0">
                <a:ln w="12700">
                  <a:noFill/>
                  <a:prstDash val="solid"/>
                </a:ln>
                <a:solidFill>
                  <a:srgbClr val="FF0000"/>
                </a:solidFill>
                <a:latin typeface="黑体" panose="02010609060101010101" pitchFamily="49" charset="-122"/>
                <a:ea typeface="黑体" panose="02010609060101010101" pitchFamily="49" charset="-122"/>
              </a:rPr>
              <a:t>》</a:t>
            </a:r>
            <a:endParaRPr lang="zh-CN" altLang="en-US" spc="50" dirty="0">
              <a:ln w="12700">
                <a:noFill/>
                <a:prstDash val="solid"/>
              </a:ln>
              <a:solidFill>
                <a:srgbClr val="FF0000"/>
              </a:solidFill>
              <a:latin typeface="黑体" panose="02010609060101010101" pitchFamily="49" charset="-122"/>
              <a:ea typeface="黑体" panose="02010609060101010101" pitchFamily="49" charset="-122"/>
            </a:endParaRPr>
          </a:p>
        </p:txBody>
      </p:sp>
      <p:grpSp>
        <p:nvGrpSpPr>
          <p:cNvPr id="2" name="组合 13"/>
          <p:cNvGrpSpPr/>
          <p:nvPr/>
        </p:nvGrpSpPr>
        <p:grpSpPr>
          <a:xfrm>
            <a:off x="1712683" y="1125538"/>
            <a:ext cx="8499519" cy="5326062"/>
            <a:chOff x="188682" y="1125538"/>
            <a:chExt cx="8499519" cy="5326338"/>
          </a:xfrm>
        </p:grpSpPr>
        <p:cxnSp>
          <p:nvCxnSpPr>
            <p:cNvPr id="5" name="直接箭头连接符 4"/>
            <p:cNvCxnSpPr/>
            <p:nvPr/>
          </p:nvCxnSpPr>
          <p:spPr bwMode="auto">
            <a:xfrm>
              <a:off x="1403350" y="3718059"/>
              <a:ext cx="6172200" cy="0"/>
            </a:xfrm>
            <a:prstGeom prst="straightConnector1">
              <a:avLst/>
            </a:prstGeom>
            <a:ln w="63500">
              <a:headEnd type="triangle"/>
              <a:tailEnd type="triangle"/>
            </a:ln>
          </p:spPr>
          <p:style>
            <a:lnRef idx="3">
              <a:schemeClr val="accent4"/>
            </a:lnRef>
            <a:fillRef idx="0">
              <a:schemeClr val="accent4"/>
            </a:fillRef>
            <a:effectRef idx="2">
              <a:schemeClr val="accent4"/>
            </a:effectRef>
            <a:fontRef idx="minor">
              <a:schemeClr val="tx1"/>
            </a:fontRef>
          </p:style>
        </p:cxnSp>
        <p:cxnSp>
          <p:nvCxnSpPr>
            <p:cNvPr id="7" name="直接箭头连接符 6"/>
            <p:cNvCxnSpPr/>
            <p:nvPr/>
          </p:nvCxnSpPr>
          <p:spPr bwMode="auto">
            <a:xfrm>
              <a:off x="4495800" y="1417653"/>
              <a:ext cx="4763" cy="4748458"/>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061" name="文本框 8"/>
            <p:cNvSpPr txBox="1"/>
            <p:nvPr/>
          </p:nvSpPr>
          <p:spPr>
            <a:xfrm>
              <a:off x="4643912" y="1125538"/>
              <a:ext cx="1147288" cy="646331"/>
            </a:xfrm>
            <a:prstGeom prst="rect">
              <a:avLst/>
            </a:prstGeom>
            <a:noFill/>
            <a:ln w="9525">
              <a:noFill/>
            </a:ln>
          </p:spPr>
          <p:txBody>
            <a:bodyPr anchor="t" anchorCtr="0">
              <a:spAutoFit/>
            </a:bodyPr>
            <a:lstStyle/>
            <a:p>
              <a:pPr eaLnBrk="0" hangingPunct="0"/>
              <a:r>
                <a:rPr lang="zh-CN" altLang="en-US" sz="3600" dirty="0">
                  <a:solidFill>
                    <a:srgbClr val="FF0000"/>
                  </a:solidFill>
                  <a:latin typeface="黑体" panose="02010609060101010101" pitchFamily="49" charset="-122"/>
                  <a:ea typeface="黑体" panose="02010609060101010101" pitchFamily="49" charset="-122"/>
                </a:rPr>
                <a:t>有德</a:t>
              </a:r>
            </a:p>
          </p:txBody>
        </p:sp>
        <p:sp>
          <p:nvSpPr>
            <p:cNvPr id="45062" name="文本框 9"/>
            <p:cNvSpPr txBox="1"/>
            <p:nvPr/>
          </p:nvSpPr>
          <p:spPr>
            <a:xfrm>
              <a:off x="4571894" y="5805545"/>
              <a:ext cx="1371787" cy="646331"/>
            </a:xfrm>
            <a:prstGeom prst="rect">
              <a:avLst/>
            </a:prstGeom>
            <a:noFill/>
            <a:ln w="9525">
              <a:noFill/>
            </a:ln>
          </p:spPr>
          <p:txBody>
            <a:bodyPr anchor="t" anchorCtr="0">
              <a:spAutoFit/>
            </a:bodyPr>
            <a:lstStyle/>
            <a:p>
              <a:pPr eaLnBrk="0" hangingPunct="0"/>
              <a:r>
                <a:rPr lang="zh-CN" altLang="en-US" sz="3600" dirty="0">
                  <a:solidFill>
                    <a:srgbClr val="FF0000"/>
                  </a:solidFill>
                  <a:latin typeface="黑体" panose="02010609060101010101" pitchFamily="49" charset="-122"/>
                  <a:ea typeface="黑体" panose="02010609060101010101" pitchFamily="49" charset="-122"/>
                </a:rPr>
                <a:t>无德</a:t>
              </a:r>
            </a:p>
          </p:txBody>
        </p:sp>
        <p:sp>
          <p:nvSpPr>
            <p:cNvPr id="45063" name="文本框 10"/>
            <p:cNvSpPr txBox="1"/>
            <p:nvPr/>
          </p:nvSpPr>
          <p:spPr>
            <a:xfrm>
              <a:off x="7524624" y="3717542"/>
              <a:ext cx="1163577" cy="646364"/>
            </a:xfrm>
            <a:prstGeom prst="rect">
              <a:avLst/>
            </a:prstGeom>
            <a:noFill/>
            <a:ln w="9525">
              <a:noFill/>
            </a:ln>
          </p:spPr>
          <p:txBody>
            <a:bodyPr wrap="square" anchor="t" anchorCtr="0">
              <a:spAutoFit/>
            </a:bodyPr>
            <a:lstStyle/>
            <a:p>
              <a:pPr eaLnBrk="0" hangingPunct="0"/>
              <a:r>
                <a:rPr lang="zh-CN" altLang="en-US" sz="3600" dirty="0">
                  <a:solidFill>
                    <a:srgbClr val="FF0000"/>
                  </a:solidFill>
                  <a:latin typeface="黑体" panose="02010609060101010101" pitchFamily="49" charset="-122"/>
                  <a:ea typeface="黑体" panose="02010609060101010101" pitchFamily="49" charset="-122"/>
                </a:rPr>
                <a:t>有才</a:t>
              </a:r>
            </a:p>
          </p:txBody>
        </p:sp>
        <p:sp>
          <p:nvSpPr>
            <p:cNvPr id="45064" name="文本框 11"/>
            <p:cNvSpPr txBox="1"/>
            <p:nvPr/>
          </p:nvSpPr>
          <p:spPr>
            <a:xfrm>
              <a:off x="188682" y="3791882"/>
              <a:ext cx="1142999" cy="646364"/>
            </a:xfrm>
            <a:prstGeom prst="rect">
              <a:avLst/>
            </a:prstGeom>
            <a:noFill/>
            <a:ln w="9525">
              <a:noFill/>
            </a:ln>
          </p:spPr>
          <p:txBody>
            <a:bodyPr wrap="square" anchor="t" anchorCtr="0">
              <a:spAutoFit/>
            </a:bodyPr>
            <a:lstStyle/>
            <a:p>
              <a:pPr eaLnBrk="0" hangingPunct="0"/>
              <a:r>
                <a:rPr lang="zh-CN" altLang="en-US" sz="3600" dirty="0">
                  <a:solidFill>
                    <a:srgbClr val="FF0000"/>
                  </a:solidFill>
                  <a:latin typeface="黑体" panose="02010609060101010101" pitchFamily="49" charset="-122"/>
                  <a:ea typeface="黑体" panose="02010609060101010101" pitchFamily="49" charset="-122"/>
                </a:rPr>
                <a:t>无才</a:t>
              </a:r>
            </a:p>
          </p:txBody>
        </p:sp>
      </p:grpSp>
      <p:sp>
        <p:nvSpPr>
          <p:cNvPr id="6154" name="文本框 12"/>
          <p:cNvSpPr txBox="1"/>
          <p:nvPr/>
        </p:nvSpPr>
        <p:spPr>
          <a:xfrm>
            <a:off x="3790950" y="2505076"/>
            <a:ext cx="1714500" cy="646113"/>
          </a:xfrm>
          <a:prstGeom prst="rect">
            <a:avLst/>
          </a:prstGeom>
          <a:noFill/>
          <a:ln w="9525">
            <a:noFill/>
          </a:ln>
        </p:spPr>
        <p:txBody>
          <a:bodyPr anchor="t" anchorCtr="0">
            <a:spAutoFit/>
          </a:bodyPr>
          <a:lstStyle/>
          <a:p>
            <a:pPr eaLnBrk="0" hangingPunct="0"/>
            <a:r>
              <a:rPr lang="zh-CN" altLang="en-US" sz="3600" dirty="0">
                <a:latin typeface="黑体" panose="02010609060101010101" pitchFamily="49" charset="-122"/>
                <a:ea typeface="黑体" panose="02010609060101010101" pitchFamily="49" charset="-122"/>
              </a:rPr>
              <a:t>君子</a:t>
            </a:r>
          </a:p>
        </p:txBody>
      </p:sp>
      <p:sp>
        <p:nvSpPr>
          <p:cNvPr id="6155" name="文本框 13"/>
          <p:cNvSpPr txBox="1"/>
          <p:nvPr/>
        </p:nvSpPr>
        <p:spPr>
          <a:xfrm>
            <a:off x="3863975" y="4581526"/>
            <a:ext cx="1714500" cy="646113"/>
          </a:xfrm>
          <a:prstGeom prst="rect">
            <a:avLst/>
          </a:prstGeom>
          <a:noFill/>
          <a:ln w="9525">
            <a:noFill/>
          </a:ln>
        </p:spPr>
        <p:txBody>
          <a:bodyPr anchor="t" anchorCtr="0">
            <a:spAutoFit/>
          </a:bodyPr>
          <a:lstStyle/>
          <a:p>
            <a:pPr eaLnBrk="0" hangingPunct="0"/>
            <a:r>
              <a:rPr lang="zh-CN" altLang="en-US" sz="3600" dirty="0">
                <a:latin typeface="黑体" panose="02010609060101010101" pitchFamily="49" charset="-122"/>
                <a:ea typeface="黑体" panose="02010609060101010101" pitchFamily="49" charset="-122"/>
              </a:rPr>
              <a:t>愚人</a:t>
            </a:r>
          </a:p>
        </p:txBody>
      </p:sp>
      <p:sp>
        <p:nvSpPr>
          <p:cNvPr id="6156" name="文本框 14"/>
          <p:cNvSpPr txBox="1"/>
          <p:nvPr/>
        </p:nvSpPr>
        <p:spPr>
          <a:xfrm>
            <a:off x="6959600" y="4581526"/>
            <a:ext cx="1652588" cy="646113"/>
          </a:xfrm>
          <a:prstGeom prst="rect">
            <a:avLst/>
          </a:prstGeom>
          <a:noFill/>
          <a:ln w="9525">
            <a:noFill/>
          </a:ln>
        </p:spPr>
        <p:txBody>
          <a:bodyPr anchor="t" anchorCtr="0">
            <a:spAutoFit/>
          </a:bodyPr>
          <a:lstStyle/>
          <a:p>
            <a:pPr eaLnBrk="0" hangingPunct="0"/>
            <a:r>
              <a:rPr lang="zh-CN" altLang="en-US" sz="3600" dirty="0">
                <a:latin typeface="黑体" panose="02010609060101010101" pitchFamily="49" charset="-122"/>
                <a:ea typeface="黑体" panose="02010609060101010101" pitchFamily="49" charset="-122"/>
              </a:rPr>
              <a:t>小人</a:t>
            </a:r>
            <a:endParaRPr lang="en-US" altLang="zh-CN" sz="3600" dirty="0">
              <a:latin typeface="黑体" panose="02010609060101010101" pitchFamily="49" charset="-122"/>
              <a:ea typeface="黑体" panose="02010609060101010101" pitchFamily="49" charset="-122"/>
            </a:endParaRPr>
          </a:p>
        </p:txBody>
      </p:sp>
      <p:sp>
        <p:nvSpPr>
          <p:cNvPr id="6157" name="文本框 15"/>
          <p:cNvSpPr txBox="1"/>
          <p:nvPr/>
        </p:nvSpPr>
        <p:spPr>
          <a:xfrm>
            <a:off x="6891338" y="2505076"/>
            <a:ext cx="1636712" cy="646113"/>
          </a:xfrm>
          <a:prstGeom prst="rect">
            <a:avLst/>
          </a:prstGeom>
          <a:noFill/>
          <a:ln w="9525">
            <a:noFill/>
          </a:ln>
        </p:spPr>
        <p:txBody>
          <a:bodyPr anchor="t" anchorCtr="0">
            <a:spAutoFit/>
          </a:bodyPr>
          <a:lstStyle/>
          <a:p>
            <a:pPr eaLnBrk="0" hangingPunct="0"/>
            <a:r>
              <a:rPr lang="zh-CN" altLang="en-US" sz="3600" dirty="0">
                <a:latin typeface="黑体" panose="02010609060101010101" pitchFamily="49" charset="-122"/>
                <a:ea typeface="黑体" panose="02010609060101010101" pitchFamily="49" charset="-122"/>
              </a:rPr>
              <a:t>圣人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57"/>
                                        </p:tgtEl>
                                        <p:attrNameLst>
                                          <p:attrName>style.visibility</p:attrName>
                                        </p:attrNameLst>
                                      </p:cBhvr>
                                      <p:to>
                                        <p:strVal val="visible"/>
                                      </p:to>
                                    </p:set>
                                    <p:animEffect transition="in" filter="blinds(horizontal)">
                                      <p:cBhvr>
                                        <p:cTn id="12" dur="500"/>
                                        <p:tgtEl>
                                          <p:spTgt spid="61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54"/>
                                        </p:tgtEl>
                                        <p:attrNameLst>
                                          <p:attrName>style.visibility</p:attrName>
                                        </p:attrNameLst>
                                      </p:cBhvr>
                                      <p:to>
                                        <p:strVal val="visible"/>
                                      </p:to>
                                    </p:set>
                                    <p:animEffect transition="in" filter="blinds(horizontal)">
                                      <p:cBhvr>
                                        <p:cTn id="17" dur="500"/>
                                        <p:tgtEl>
                                          <p:spTgt spid="615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56"/>
                                        </p:tgtEl>
                                        <p:attrNameLst>
                                          <p:attrName>style.visibility</p:attrName>
                                        </p:attrNameLst>
                                      </p:cBhvr>
                                      <p:to>
                                        <p:strVal val="visible"/>
                                      </p:to>
                                    </p:set>
                                    <p:animEffect transition="in" filter="blinds(horizontal)">
                                      <p:cBhvr>
                                        <p:cTn id="22" dur="500"/>
                                        <p:tgtEl>
                                          <p:spTgt spid="615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55"/>
                                        </p:tgtEl>
                                        <p:attrNameLst>
                                          <p:attrName>style.visibility</p:attrName>
                                        </p:attrNameLst>
                                      </p:cBhvr>
                                      <p:to>
                                        <p:strVal val="visible"/>
                                      </p:to>
                                    </p:set>
                                    <p:animEffect transition="in" filter="blinds(horizontal)">
                                      <p:cBhvr>
                                        <p:cTn id="27" dur="5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4" grpId="0"/>
      <p:bldP spid="6155" grpId="0"/>
      <p:bldP spid="6156" grpId="0"/>
      <p:bldP spid="615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94AFD06-F5E1-4AE6-861F-4BD0AD5E87E3}"/>
              </a:ext>
            </a:extLst>
          </p:cNvPr>
          <p:cNvSpPr>
            <a:spLocks noGrp="1"/>
          </p:cNvSpPr>
          <p:nvPr>
            <p:ph type="title"/>
          </p:nvPr>
        </p:nvSpPr>
        <p:spPr>
          <a:xfrm>
            <a:off x="920318" y="2076805"/>
            <a:ext cx="10972800" cy="1143000"/>
          </a:xfrm>
        </p:spPr>
        <p:txBody>
          <a:bodyPr/>
          <a:lstStyle/>
          <a:p>
            <a:pPr algn="ctr"/>
            <a:r>
              <a:rPr lang="zh-CN" altLang="en-US" dirty="0">
                <a:solidFill>
                  <a:srgbClr val="FF0000"/>
                </a:solidFill>
                <a:latin typeface="黑体" panose="02010609060101010101" pitchFamily="49" charset="-122"/>
                <a:ea typeface="黑体" panose="02010609060101010101" pitchFamily="49" charset="-122"/>
              </a:rPr>
              <a:t>思政课是落实立德树人根本任务的</a:t>
            </a:r>
            <a:r>
              <a:rPr lang="en-US" altLang="zh-CN" dirty="0">
                <a:solidFill>
                  <a:srgbClr val="FF0000"/>
                </a:solidFill>
                <a:latin typeface="黑体" panose="02010609060101010101" pitchFamily="49" charset="-122"/>
                <a:ea typeface="黑体" panose="02010609060101010101" pitchFamily="49" charset="-122"/>
              </a:rPr>
              <a:t/>
            </a:r>
            <a:br>
              <a:rPr lang="en-US" altLang="zh-CN" dirty="0">
                <a:solidFill>
                  <a:srgbClr val="FF0000"/>
                </a:solidFill>
                <a:latin typeface="黑体" panose="02010609060101010101" pitchFamily="49" charset="-122"/>
                <a:ea typeface="黑体" panose="02010609060101010101" pitchFamily="49" charset="-122"/>
              </a:rPr>
            </a:br>
            <a:r>
              <a:rPr lang="zh-CN" altLang="en-US" dirty="0">
                <a:solidFill>
                  <a:srgbClr val="FF0000"/>
                </a:solidFill>
                <a:latin typeface="黑体" panose="02010609060101010101" pitchFamily="49" charset="-122"/>
                <a:ea typeface="黑体" panose="02010609060101010101" pitchFamily="49" charset="-122"/>
              </a:rPr>
              <a:t>主阵地，主渠道</a:t>
            </a:r>
          </a:p>
        </p:txBody>
      </p:sp>
    </p:spTree>
    <p:extLst>
      <p:ext uri="{BB962C8B-B14F-4D97-AF65-F5344CB8AC3E}">
        <p14:creationId xmlns="" xmlns:p14="http://schemas.microsoft.com/office/powerpoint/2010/main" val="4032731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349406" y="609603"/>
            <a:ext cx="8545286" cy="914398"/>
          </a:xfrm>
          <a:noFill/>
          <a:ln>
            <a:noFill/>
          </a:ln>
          <a:effectLst/>
          <a:sp3d prstMaterial="plastic"/>
        </p:spPr>
        <p:txBody>
          <a:bodyPr vert="horz" rtlCol="0" anchor="ctr">
            <a:noAutofit/>
            <a:scene3d>
              <a:camera prst="orthographicFront"/>
              <a:lightRig rig="soft" dir="t"/>
            </a:scene3d>
            <a:sp3d prstMaterial="matte">
              <a:bevelT w="12700" h="12700"/>
            </a:sp3d>
          </a:bodyPr>
          <a:lstStyle/>
          <a:p>
            <a:pPr eaLnBrk="0" fontAlgn="base" hangingPunct="0">
              <a:lnSpc>
                <a:spcPct val="100000"/>
              </a:lnSpc>
              <a:spcAft>
                <a:spcPct val="0"/>
              </a:spcAft>
              <a:defRPr/>
            </a:pPr>
            <a:r>
              <a:rPr lang="zh-CN" altLang="en-US" sz="4000" spc="50" dirty="0">
                <a:ln w="12700">
                  <a:noFill/>
                  <a:prstDash val="solid"/>
                </a:ln>
                <a:latin typeface="黑体" panose="02010609060101010101" pitchFamily="49" charset="-122"/>
                <a:ea typeface="黑体" panose="02010609060101010101" pitchFamily="49" charset="-122"/>
                <a:cs typeface="华文新魏" panose="02010800040101010101" charset="-122"/>
              </a:rPr>
              <a:t>思政课的重要性</a:t>
            </a:r>
          </a:p>
        </p:txBody>
      </p:sp>
      <p:sp>
        <p:nvSpPr>
          <p:cNvPr id="49154" name="内容占位符 2"/>
          <p:cNvSpPr>
            <a:spLocks noGrp="1"/>
          </p:cNvSpPr>
          <p:nvPr>
            <p:ph idx="1"/>
          </p:nvPr>
        </p:nvSpPr>
        <p:spPr>
          <a:xfrm>
            <a:off x="1676400" y="1524001"/>
            <a:ext cx="8763000" cy="4602163"/>
          </a:xfrm>
          <a:ln/>
        </p:spPr>
        <p:txBody>
          <a:bodyPr vert="horz" wrap="square" lIns="91440" tIns="45720" rIns="91440" bIns="45720" anchor="t" anchorCtr="0"/>
          <a:lstStyle/>
          <a:p>
            <a:pPr>
              <a:lnSpc>
                <a:spcPct val="130000"/>
              </a:lnSpc>
            </a:pPr>
            <a:r>
              <a:rPr lang="zh-CN" altLang="en-US" dirty="0"/>
              <a:t>习近平总书记指出：“我们办中国特色社会主义教育，就是要理直气壮开好思政课，用新时代中国特色社会主义思想铸魂育人，引导学生增强中国特色社会主义道路自信、理论自信、制度自信、文化自信，厚植爱国主义情怀，把爱国情、强国志、报国行自觉融入坚持和发展中国特色社会主义事业、建设社会主义现代化强国、实现中华民族伟大复兴的奋斗之中。”</a:t>
            </a: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p:cNvSpPr>
            <a:spLocks noGrp="1"/>
          </p:cNvSpPr>
          <p:nvPr>
            <p:ph idx="1"/>
          </p:nvPr>
        </p:nvSpPr>
        <p:spPr>
          <a:ln/>
        </p:spPr>
        <p:txBody>
          <a:bodyPr vert="horz" wrap="square" lIns="91440" tIns="45720" rIns="91440" bIns="45720" anchor="t" anchorCtr="0"/>
          <a:lstStyle/>
          <a:p>
            <a:pPr>
              <a:lnSpc>
                <a:spcPct val="110000"/>
              </a:lnSpc>
            </a:pPr>
            <a:r>
              <a:rPr lang="zh-CN" altLang="en-US" sz="3200" dirty="0"/>
              <a:t>思政课不仅只能加强不能削弱，而且必须提高水平，这关系到学生的个人成长，更关系到建设社会主义现代化强国、实现中华民族伟大复兴的中国梦。</a:t>
            </a:r>
            <a:r>
              <a:rPr lang="en-US" altLang="zh-CN" sz="3200" dirty="0"/>
              <a:t> ——2019</a:t>
            </a:r>
            <a:r>
              <a:rPr lang="zh-CN" altLang="en-US" sz="3200" dirty="0"/>
              <a:t>年</a:t>
            </a:r>
            <a:r>
              <a:rPr lang="en-US" altLang="zh-CN" sz="3200" dirty="0"/>
              <a:t>3</a:t>
            </a:r>
            <a:r>
              <a:rPr lang="zh-CN" altLang="en-US" sz="3200" dirty="0"/>
              <a:t>月</a:t>
            </a:r>
            <a:r>
              <a:rPr lang="en-US" altLang="zh-CN" sz="3200" dirty="0"/>
              <a:t>19</a:t>
            </a:r>
            <a:r>
              <a:rPr lang="zh-CN" altLang="en-US" sz="3200" dirty="0"/>
              <a:t>日，光明网</a:t>
            </a:r>
            <a:r>
              <a:rPr lang="en-US" altLang="zh-CN" sz="3200" dirty="0"/>
              <a:t>《</a:t>
            </a:r>
            <a:r>
              <a:rPr lang="zh-CN" altLang="en-US" sz="3200" dirty="0"/>
              <a:t>理直气壮开好思政课</a:t>
            </a:r>
            <a:r>
              <a:rPr lang="en-US" altLang="zh-CN" sz="3200" dirty="0"/>
              <a:t>》</a:t>
            </a:r>
          </a:p>
          <a:p>
            <a:pPr>
              <a:lnSpc>
                <a:spcPct val="110000"/>
              </a:lnSpc>
            </a:pPr>
            <a:endParaRPr lang="en-US" altLang="zh-CN"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11" descr="https://timgsa.baidu.com/timg?image&amp;quality=80&amp;size=b9999_10000&amp;sec=1537017439634&amp;di=1dcd2f18eb3731cbfe1f6e7196b08f50&amp;imgtype=jpg&amp;src=http%3A%2F%2Fimg2.imgtn.bdimg.com%2Fit%2Fu%3D1149897037%2C3395825355%26fm%3D214%26gp%3D0.jpg"/>
          <p:cNvPicPr>
            <a:picLocks noChangeAspect="1" noChangeArrowheads="1"/>
          </p:cNvPicPr>
          <p:nvPr/>
        </p:nvPicPr>
        <p:blipFill>
          <a:blip r:embed="rId2">
            <a:extLst>
              <a:ext uri="{28A0092B-C50C-407E-A947-70E740481C1C}">
                <a14:useLocalDpi xmlns="" xmlns:a14="http://schemas.microsoft.com/office/drawing/2010/main" val="0"/>
              </a:ext>
            </a:extLst>
          </a:blip>
          <a:srcRect b="7800"/>
          <a:stretch>
            <a:fillRect/>
          </a:stretch>
        </p:blipFill>
        <p:spPr bwMode="auto">
          <a:xfrm>
            <a:off x="3581400" y="3200401"/>
            <a:ext cx="5334000" cy="3249613"/>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3" name="矩形 1"/>
          <p:cNvSpPr>
            <a:spLocks noChangeArrowheads="1"/>
          </p:cNvSpPr>
          <p:nvPr/>
        </p:nvSpPr>
        <p:spPr bwMode="auto">
          <a:xfrm>
            <a:off x="4114801" y="3751263"/>
            <a:ext cx="2646363"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latin typeface="华文琥珀" panose="02010800040101010101" pitchFamily="2" charset="-122"/>
                <a:ea typeface="华文琥珀" panose="02010800040101010101" pitchFamily="2" charset="-122"/>
                <a:cs typeface="Times New Roman" panose="02020603050405020304" pitchFamily="18" charset="0"/>
              </a:rPr>
              <a:t>什么是大学？</a:t>
            </a:r>
            <a:endParaRPr lang="en-US" altLang="zh-CN">
              <a:solidFill>
                <a:srgbClr val="FF0000"/>
              </a:solidFill>
              <a:latin typeface="华文琥珀" panose="02010800040101010101" pitchFamily="2" charset="-122"/>
              <a:ea typeface="华文琥珀" panose="02010800040101010101" pitchFamily="2" charset="-122"/>
              <a:cs typeface="Times New Roman" panose="02020603050405020304" pitchFamily="18" charset="0"/>
            </a:endParaRPr>
          </a:p>
        </p:txBody>
      </p:sp>
      <p:sp>
        <p:nvSpPr>
          <p:cNvPr id="7174" name="AutoShape 3"/>
          <p:cNvSpPr>
            <a:spLocks noChangeArrowheads="1"/>
          </p:cNvSpPr>
          <p:nvPr/>
        </p:nvSpPr>
        <p:spPr bwMode="gray">
          <a:xfrm>
            <a:off x="3326167" y="1450283"/>
            <a:ext cx="5391150" cy="682625"/>
          </a:xfrm>
          <a:prstGeom prst="roundRect">
            <a:avLst>
              <a:gd name="adj" fmla="val 25389"/>
            </a:avLst>
          </a:prstGeom>
          <a:solidFill>
            <a:srgbClr val="FFCCCC"/>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3600" dirty="0">
                <a:latin typeface="黑体" panose="02010609060101010101" pitchFamily="49" charset="-122"/>
                <a:ea typeface="黑体" panose="02010609060101010101" pitchFamily="49" charset="-122"/>
              </a:rPr>
              <a:t>一、大学与大学精神</a:t>
            </a:r>
          </a:p>
        </p:txBody>
      </p:sp>
    </p:spTree>
    <p:extLst>
      <p:ext uri="{BB962C8B-B14F-4D97-AF65-F5344CB8AC3E}">
        <p14:creationId xmlns="" xmlns:p14="http://schemas.microsoft.com/office/powerpoint/2010/main" val="371509119"/>
      </p:ext>
    </p:extLst>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a:xfrm>
            <a:off x="1278385" y="739809"/>
            <a:ext cx="8001000" cy="563563"/>
          </a:xfrm>
          <a:noFill/>
          <a:ln>
            <a:noFill/>
          </a:ln>
          <a:effectLst/>
          <a:sp3d prstMaterial="plastic"/>
        </p:spPr>
        <p:txBody>
          <a:bodyPr vert="horz" rtlCol="0" anchor="ctr">
            <a:normAutofit fontScale="90000"/>
            <a:scene3d>
              <a:camera prst="orthographicFront"/>
              <a:lightRig rig="soft" dir="t"/>
            </a:scene3d>
            <a:sp3d prstMaterial="matte">
              <a:bevelT w="12700" h="12700"/>
            </a:sp3d>
          </a:bodyPr>
          <a:lstStyle/>
          <a:p>
            <a:pPr eaLnBrk="0" fontAlgn="base" hangingPunct="0">
              <a:lnSpc>
                <a:spcPct val="100000"/>
              </a:lnSpc>
              <a:spcAft>
                <a:spcPct val="0"/>
              </a:spcAft>
              <a:defRPr/>
            </a:pPr>
            <a:r>
              <a:rPr lang="en-US" altLang="zh-CN" sz="4000" spc="50" dirty="0">
                <a:ln w="12700">
                  <a:noFill/>
                  <a:prstDash val="solid"/>
                </a:ln>
                <a:latin typeface="黑体" panose="02010609060101010101" pitchFamily="49" charset="-122"/>
                <a:ea typeface="黑体" panose="02010609060101010101" pitchFamily="49" charset="-122"/>
                <a:cs typeface="华文新魏" panose="02010800040101010101" charset="-122"/>
              </a:rPr>
              <a:t>《</a:t>
            </a:r>
            <a:r>
              <a:rPr lang="zh-CN" altLang="en-US" sz="4000" spc="50" dirty="0">
                <a:ln w="12700">
                  <a:noFill/>
                  <a:prstDash val="solid"/>
                </a:ln>
                <a:latin typeface="黑体" panose="02010609060101010101" pitchFamily="49" charset="-122"/>
                <a:ea typeface="黑体" panose="02010609060101010101" pitchFamily="49" charset="-122"/>
                <a:cs typeface="华文新魏" panose="02010800040101010101" charset="-122"/>
              </a:rPr>
              <a:t>思想道德与法治</a:t>
            </a:r>
            <a:r>
              <a:rPr lang="en-US" altLang="zh-CN" sz="4000" spc="50" dirty="0">
                <a:ln w="12700">
                  <a:noFill/>
                  <a:prstDash val="solid"/>
                </a:ln>
                <a:latin typeface="黑体" panose="02010609060101010101" pitchFamily="49" charset="-122"/>
                <a:ea typeface="黑体" panose="02010609060101010101" pitchFamily="49" charset="-122"/>
                <a:cs typeface="华文新魏" panose="02010800040101010101" charset="-122"/>
              </a:rPr>
              <a:t>》</a:t>
            </a:r>
            <a:r>
              <a:rPr lang="zh-CN" altLang="en-US" sz="4000" spc="50" dirty="0">
                <a:ln w="12700">
                  <a:noFill/>
                  <a:prstDash val="solid"/>
                </a:ln>
                <a:latin typeface="黑体" panose="02010609060101010101" pitchFamily="49" charset="-122"/>
                <a:ea typeface="黑体" panose="02010609060101010101" pitchFamily="49" charset="-122"/>
                <a:cs typeface="华文新魏" panose="02010800040101010101" charset="-122"/>
              </a:rPr>
              <a:t>课的性质和意义</a:t>
            </a:r>
          </a:p>
        </p:txBody>
      </p:sp>
      <p:sp>
        <p:nvSpPr>
          <p:cNvPr id="51202" name="内容占位符 2"/>
          <p:cNvSpPr>
            <a:spLocks noGrp="1"/>
          </p:cNvSpPr>
          <p:nvPr>
            <p:ph idx="1"/>
          </p:nvPr>
        </p:nvSpPr>
        <p:spPr>
          <a:xfrm>
            <a:off x="1676400" y="1447800"/>
            <a:ext cx="8763000" cy="4953000"/>
          </a:xfrm>
          <a:ln/>
        </p:spPr>
        <p:txBody>
          <a:bodyPr vert="horz" wrap="square" lIns="91440" tIns="45720" rIns="91440" bIns="45720" anchor="t" anchorCtr="0"/>
          <a:lstStyle/>
          <a:p>
            <a:pPr>
              <a:lnSpc>
                <a:spcPct val="110000"/>
              </a:lnSpc>
            </a:pPr>
            <a:r>
              <a:rPr lang="zh-CN" altLang="en-US" dirty="0"/>
              <a:t>做有理想有本领有担当的时代新人，必须具备良好的思想道德素质和法治素养，是</a:t>
            </a:r>
            <a:r>
              <a:rPr lang="zh-CN" altLang="en-US" dirty="0">
                <a:solidFill>
                  <a:srgbClr val="FF0000"/>
                </a:solidFill>
              </a:rPr>
              <a:t>思想政治素质、道德素质和法治素养</a:t>
            </a:r>
            <a:r>
              <a:rPr lang="zh-CN" altLang="en-US" dirty="0"/>
              <a:t>的有机融合，是新时代大学生必须具备的基本素质。</a:t>
            </a:r>
            <a:endParaRPr lang="en-US" altLang="zh-CN" dirty="0"/>
          </a:p>
          <a:p>
            <a:pPr>
              <a:lnSpc>
                <a:spcPct val="110000"/>
              </a:lnSpc>
            </a:pPr>
            <a:r>
              <a:rPr lang="zh-CN" altLang="en-US" dirty="0"/>
              <a:t>课程旨在运用辩证唯物主义和历史唯物主义世界观和方法论，引导大学生树立正确的世界观、人生观、价值观、道德观和法治观，解决成长成长过程中遇到的实际问题，更好适应大学生活，促进德智体美劳全面发展。</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 xmlns:a16="http://schemas.microsoft.com/office/drawing/2014/main" id="{7D044EBA-FAEF-437B-A077-4E2D9BE32B13}"/>
              </a:ext>
            </a:extLst>
          </p:cNvPr>
          <p:cNvSpPr>
            <a:spLocks noGrp="1"/>
          </p:cNvSpPr>
          <p:nvPr>
            <p:ph type="title"/>
          </p:nvPr>
        </p:nvSpPr>
        <p:spPr>
          <a:xfrm>
            <a:off x="782320" y="955358"/>
            <a:ext cx="10972800" cy="863282"/>
          </a:xfrm>
        </p:spPr>
        <p:txBody>
          <a:bodyPr/>
          <a:lstStyle/>
          <a:p>
            <a:r>
              <a:rPr lang="zh-CN" altLang="en-US" dirty="0">
                <a:solidFill>
                  <a:srgbClr val="FF0000"/>
                </a:solidFill>
                <a:latin typeface="黑体" panose="02010609060101010101" pitchFamily="49" charset="-122"/>
                <a:ea typeface="黑体" panose="02010609060101010101" pitchFamily="49" charset="-122"/>
              </a:rPr>
              <a:t>二、认识和适应大学生活</a:t>
            </a:r>
          </a:p>
        </p:txBody>
      </p:sp>
      <p:sp>
        <p:nvSpPr>
          <p:cNvPr id="7" name="内容占位符 6">
            <a:extLst>
              <a:ext uri="{FF2B5EF4-FFF2-40B4-BE49-F238E27FC236}">
                <a16:creationId xmlns="" xmlns:a16="http://schemas.microsoft.com/office/drawing/2014/main" id="{0B55A473-D49B-4088-A862-C14CFB5580D8}"/>
              </a:ext>
            </a:extLst>
          </p:cNvPr>
          <p:cNvSpPr>
            <a:spLocks noGrp="1"/>
          </p:cNvSpPr>
          <p:nvPr>
            <p:ph idx="1"/>
          </p:nvPr>
        </p:nvSpPr>
        <p:spPr>
          <a:xfrm>
            <a:off x="609600" y="2316480"/>
            <a:ext cx="10972800" cy="3809684"/>
          </a:xfrm>
        </p:spPr>
        <p:txBody>
          <a:bodyPr/>
          <a:lstStyle/>
          <a:p>
            <a:pPr marL="0" indent="0">
              <a:buNone/>
            </a:pPr>
            <a:r>
              <a:rPr lang="en-US" altLang="zh-CN" sz="3200" dirty="0">
                <a:latin typeface="黑体" panose="02010609060101010101" pitchFamily="49" charset="-122"/>
                <a:ea typeface="黑体" panose="02010609060101010101" pitchFamily="49" charset="-122"/>
              </a:rPr>
              <a:t>1</a:t>
            </a:r>
            <a:r>
              <a:rPr lang="zh-CN" altLang="en-US" sz="3200" dirty="0">
                <a:latin typeface="黑体" panose="02010609060101010101" pitchFamily="49" charset="-122"/>
                <a:ea typeface="黑体" panose="02010609060101010101" pitchFamily="49" charset="-122"/>
              </a:rPr>
              <a:t>、校园之美</a:t>
            </a:r>
            <a:endParaRPr lang="en-US" altLang="zh-CN" sz="3200" dirty="0">
              <a:latin typeface="黑体" panose="02010609060101010101" pitchFamily="49" charset="-122"/>
              <a:ea typeface="黑体" panose="02010609060101010101" pitchFamily="49" charset="-122"/>
            </a:endParaRPr>
          </a:p>
          <a:p>
            <a:pPr marL="0" indent="0">
              <a:buNone/>
            </a:pPr>
            <a:r>
              <a:rPr lang="en-US" altLang="zh-CN" sz="3200" dirty="0">
                <a:latin typeface="黑体" panose="02010609060101010101" pitchFamily="49" charset="-122"/>
                <a:ea typeface="黑体" panose="02010609060101010101" pitchFamily="49" charset="-122"/>
              </a:rPr>
              <a:t>2</a:t>
            </a:r>
            <a:r>
              <a:rPr lang="zh-CN" altLang="en-US" sz="3200" dirty="0">
                <a:latin typeface="黑体" panose="02010609060101010101" pitchFamily="49" charset="-122"/>
                <a:ea typeface="黑体" panose="02010609060101010101" pitchFamily="49" charset="-122"/>
              </a:rPr>
              <a:t>、学习的适应</a:t>
            </a:r>
            <a:endParaRPr lang="en-US" altLang="zh-CN" sz="3200" dirty="0">
              <a:latin typeface="黑体" panose="02010609060101010101" pitchFamily="49" charset="-122"/>
              <a:ea typeface="黑体" panose="02010609060101010101" pitchFamily="49" charset="-122"/>
            </a:endParaRPr>
          </a:p>
          <a:p>
            <a:pPr marL="0" indent="0">
              <a:buNone/>
            </a:pPr>
            <a:r>
              <a:rPr lang="en-US" altLang="zh-CN" sz="3200" dirty="0">
                <a:latin typeface="黑体" panose="02010609060101010101" pitchFamily="49" charset="-122"/>
                <a:ea typeface="黑体" panose="02010609060101010101" pitchFamily="49" charset="-122"/>
              </a:rPr>
              <a:t>3</a:t>
            </a:r>
            <a:r>
              <a:rPr lang="zh-CN" altLang="en-US" sz="3200" dirty="0">
                <a:latin typeface="黑体" panose="02010609060101010101" pitchFamily="49" charset="-122"/>
                <a:ea typeface="黑体" panose="02010609060101010101" pitchFamily="49" charset="-122"/>
              </a:rPr>
              <a:t>、从高中生到大学生的转换</a:t>
            </a:r>
            <a:endParaRPr lang="en-US" altLang="zh-CN" sz="3200" dirty="0">
              <a:latin typeface="黑体" panose="02010609060101010101" pitchFamily="49" charset="-122"/>
              <a:ea typeface="黑体" panose="02010609060101010101" pitchFamily="49" charset="-122"/>
            </a:endParaRPr>
          </a:p>
          <a:p>
            <a:pPr marL="0" indent="0">
              <a:buNone/>
            </a:pPr>
            <a:r>
              <a:rPr lang="en-US" altLang="zh-CN" sz="3200" dirty="0">
                <a:latin typeface="黑体" panose="02010609060101010101" pitchFamily="49" charset="-122"/>
                <a:ea typeface="黑体" panose="02010609060101010101" pitchFamily="49" charset="-122"/>
              </a:rPr>
              <a:t>4</a:t>
            </a:r>
            <a:r>
              <a:rPr lang="zh-CN" altLang="en-US" sz="3200" dirty="0">
                <a:latin typeface="黑体" panose="02010609060101010101" pitchFamily="49" charset="-122"/>
                <a:ea typeface="黑体" panose="02010609060101010101" pitchFamily="49" charset="-122"/>
              </a:rPr>
              <a:t>、确立成长目标</a:t>
            </a:r>
          </a:p>
        </p:txBody>
      </p:sp>
    </p:spTree>
    <p:extLst>
      <p:ext uri="{BB962C8B-B14F-4D97-AF65-F5344CB8AC3E}">
        <p14:creationId xmlns="" xmlns:p14="http://schemas.microsoft.com/office/powerpoint/2010/main" val="20382106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1"/>
          <p:cNvSpPr>
            <a:spLocks noGrp="1"/>
          </p:cNvSpPr>
          <p:nvPr>
            <p:ph type="title"/>
          </p:nvPr>
        </p:nvSpPr>
        <p:spPr>
          <a:xfrm>
            <a:off x="5172076" y="274639"/>
            <a:ext cx="5038725" cy="922337"/>
          </a:xfrm>
          <a:ln/>
        </p:spPr>
        <p:txBody>
          <a:bodyPr vert="horz" wrap="square" lIns="91440" tIns="45720" rIns="91440" bIns="45720" anchor="ctr" anchorCtr="0"/>
          <a:lstStyle/>
          <a:p>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书山有路</a:t>
            </a:r>
            <a:r>
              <a:rPr lang="en-US" altLang="zh-CN" dirty="0">
                <a:latin typeface="黑体" panose="02010609060101010101" pitchFamily="49" charset="-122"/>
                <a:ea typeface="黑体" panose="02010609060101010101" pitchFamily="49" charset="-122"/>
                <a:cs typeface="+mj-cs"/>
              </a:rPr>
              <a:t>-</a:t>
            </a:r>
          </a:p>
        </p:txBody>
      </p:sp>
      <p:sp>
        <p:nvSpPr>
          <p:cNvPr id="9218" name="内容占位符 2"/>
          <p:cNvSpPr>
            <a:spLocks noGrp="1"/>
          </p:cNvSpPr>
          <p:nvPr>
            <p:ph idx="1"/>
          </p:nvPr>
        </p:nvSpPr>
        <p:spPr>
          <a:xfrm>
            <a:off x="5692776" y="1600201"/>
            <a:ext cx="4518025" cy="4525963"/>
          </a:xfrm>
          <a:ln/>
        </p:spPr>
        <p:txBody>
          <a:bodyPr vert="horz" wrap="square" lIns="91440" tIns="45720" rIns="91440" bIns="45720" anchor="t" anchorCtr="0"/>
          <a:lstStyle/>
          <a:p>
            <a:r>
              <a:rPr lang="zh-CN" altLang="zh-CN" dirty="0">
                <a:latin typeface="黑体" panose="02010609060101010101" pitchFamily="49" charset="-122"/>
                <a:ea typeface="黑体" panose="02010609060101010101" pitchFamily="49" charset="-122"/>
                <a:cs typeface="+mn-cs"/>
              </a:rPr>
              <a:t>拾级而上 </a:t>
            </a:r>
            <a:r>
              <a:rPr lang="en-US" altLang="zh-CN" dirty="0">
                <a:latin typeface="黑体" panose="02010609060101010101" pitchFamily="49" charset="-122"/>
                <a:ea typeface="黑体" panose="02010609060101010101" pitchFamily="49" charset="-122"/>
                <a:cs typeface="+mn-cs"/>
              </a:rPr>
              <a:t>108</a:t>
            </a:r>
            <a:r>
              <a:rPr lang="zh-CN" altLang="en-US" dirty="0">
                <a:latin typeface="黑体" panose="02010609060101010101" pitchFamily="49" charset="-122"/>
                <a:ea typeface="黑体" panose="02010609060101010101" pitchFamily="49" charset="-122"/>
                <a:cs typeface="+mn-cs"/>
              </a:rPr>
              <a:t>阶</a:t>
            </a:r>
          </a:p>
          <a:p>
            <a:r>
              <a:rPr lang="zh-CN" altLang="en-US" dirty="0">
                <a:latin typeface="黑体" panose="02010609060101010101" pitchFamily="49" charset="-122"/>
                <a:ea typeface="黑体" panose="02010609060101010101" pitchFamily="49" charset="-122"/>
                <a:cs typeface="+mn-cs"/>
              </a:rPr>
              <a:t>天平 地不平</a:t>
            </a:r>
          </a:p>
          <a:p>
            <a:r>
              <a:rPr lang="zh-CN" altLang="en-US" dirty="0">
                <a:latin typeface="黑体" panose="02010609060101010101" pitchFamily="49" charset="-122"/>
                <a:ea typeface="黑体" panose="02010609060101010101" pitchFamily="49" charset="-122"/>
                <a:cs typeface="+mn-cs"/>
              </a:rPr>
              <a:t>樱顶 风光无限好</a:t>
            </a:r>
          </a:p>
        </p:txBody>
      </p:sp>
      <p:pic>
        <p:nvPicPr>
          <p:cNvPr id="9219" name="图片 3" descr="樱花城堡"/>
          <p:cNvPicPr>
            <a:picLocks noChangeAspect="1"/>
          </p:cNvPicPr>
          <p:nvPr/>
        </p:nvPicPr>
        <p:blipFill>
          <a:blip r:embed="rId2"/>
          <a:stretch>
            <a:fillRect/>
          </a:stretch>
        </p:blipFill>
        <p:spPr>
          <a:xfrm>
            <a:off x="1775932" y="415154"/>
            <a:ext cx="3505200" cy="4859337"/>
          </a:xfrm>
          <a:prstGeom prst="rect">
            <a:avLst/>
          </a:prstGeom>
          <a:noFill/>
          <a:ln w="9525">
            <a:noFill/>
          </a:ln>
        </p:spPr>
      </p:pic>
      <p:pic>
        <p:nvPicPr>
          <p:cNvPr id="14340" name="图片 4" descr="樱顶"/>
          <p:cNvPicPr>
            <a:picLocks noChangeAspect="1"/>
          </p:cNvPicPr>
          <p:nvPr/>
        </p:nvPicPr>
        <p:blipFill>
          <a:blip r:embed="rId3"/>
          <a:stretch>
            <a:fillRect/>
          </a:stretch>
        </p:blipFill>
        <p:spPr>
          <a:xfrm>
            <a:off x="4156570" y="3802966"/>
            <a:ext cx="7500938" cy="2525712"/>
          </a:xfrm>
          <a:prstGeom prst="rect">
            <a:avLst/>
          </a:prstGeom>
          <a:noFill/>
          <a:ln w="9525">
            <a:noFill/>
          </a:ln>
        </p:spPr>
      </p:pic>
      <p:sp>
        <p:nvSpPr>
          <p:cNvPr id="2" name="文本框 1">
            <a:extLst>
              <a:ext uri="{FF2B5EF4-FFF2-40B4-BE49-F238E27FC236}">
                <a16:creationId xmlns="" xmlns:a16="http://schemas.microsoft.com/office/drawing/2014/main" id="{9854EDCA-5ADC-4B2D-B0A7-58FBD9BE2D48}"/>
              </a:ext>
            </a:extLst>
          </p:cNvPr>
          <p:cNvSpPr txBox="1"/>
          <p:nvPr/>
        </p:nvSpPr>
        <p:spPr>
          <a:xfrm>
            <a:off x="652343" y="1677880"/>
            <a:ext cx="800219" cy="2654423"/>
          </a:xfrm>
          <a:prstGeom prst="rect">
            <a:avLst/>
          </a:prstGeom>
          <a:noFill/>
        </p:spPr>
        <p:txBody>
          <a:bodyPr vert="eaVert" wrap="square" rtlCol="0">
            <a:spAutoFit/>
          </a:bodyPr>
          <a:lstStyle/>
          <a:p>
            <a:r>
              <a:rPr lang="zh-CN" altLang="en-US" sz="4000" dirty="0">
                <a:solidFill>
                  <a:srgbClr val="FF0000"/>
                </a:solidFill>
                <a:latin typeface="黑体" panose="02010609060101010101" pitchFamily="49" charset="-122"/>
                <a:ea typeface="黑体" panose="02010609060101010101" pitchFamily="49" charset="-122"/>
                <a:cs typeface="+mj-cs"/>
              </a:rPr>
              <a:t>校园之美</a:t>
            </a:r>
            <a:endParaRPr lang="zh-CN" altLang="en-US" sz="4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blinds(horizontal)">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图片 3" descr="微信图片_20180727010412"/>
          <p:cNvPicPr>
            <a:picLocks noChangeAspect="1"/>
          </p:cNvPicPr>
          <p:nvPr/>
        </p:nvPicPr>
        <p:blipFill>
          <a:blip r:embed="rId2"/>
          <a:stretch>
            <a:fillRect/>
          </a:stretch>
        </p:blipFill>
        <p:spPr>
          <a:xfrm>
            <a:off x="2172370" y="954148"/>
            <a:ext cx="7054850" cy="5278437"/>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p:cNvSpPr>
          <p:nvPr>
            <p:ph type="title"/>
          </p:nvPr>
        </p:nvSpPr>
        <p:spPr>
          <a:ln/>
        </p:spPr>
        <p:txBody>
          <a:bodyPr vert="horz" wrap="square" lIns="91440" tIns="45720" rIns="91440" bIns="45720" anchor="ctr" anchorCtr="0"/>
          <a:lstStyle/>
          <a:p>
            <a:r>
              <a:rPr lang="zh-CN" altLang="en-US" dirty="0">
                <a:latin typeface="黑体" panose="02010609060101010101" pitchFamily="49" charset="-122"/>
                <a:ea typeface="黑体" panose="02010609060101010101" pitchFamily="49" charset="-122"/>
                <a:cs typeface="+mj-cs"/>
              </a:rPr>
              <a:t>最美丽的大学</a:t>
            </a:r>
            <a:r>
              <a:rPr lang="en-US" altLang="zh-CN" dirty="0">
                <a:latin typeface="黑体" panose="02010609060101010101" pitchFamily="49" charset="-122"/>
                <a:ea typeface="黑体" panose="02010609060101010101" pitchFamily="49" charset="-122"/>
                <a:cs typeface="+mj-cs"/>
              </a:rPr>
              <a:t>-</a:t>
            </a:r>
            <a:r>
              <a:rPr lang="zh-CN" altLang="en-US" dirty="0">
                <a:latin typeface="黑体" panose="02010609060101010101" pitchFamily="49" charset="-122"/>
                <a:ea typeface="黑体" panose="02010609060101010101" pitchFamily="49" charset="-122"/>
                <a:cs typeface="+mj-cs"/>
              </a:rPr>
              <a:t>四季皆美</a:t>
            </a:r>
          </a:p>
        </p:txBody>
      </p:sp>
      <p:pic>
        <p:nvPicPr>
          <p:cNvPr id="11267" name="图片 3" descr="微信图片_20180727010242"/>
          <p:cNvPicPr>
            <a:picLocks noChangeAspect="1"/>
          </p:cNvPicPr>
          <p:nvPr/>
        </p:nvPicPr>
        <p:blipFill>
          <a:blip r:embed="rId2"/>
          <a:stretch>
            <a:fillRect/>
          </a:stretch>
        </p:blipFill>
        <p:spPr>
          <a:xfrm>
            <a:off x="2138363" y="1258889"/>
            <a:ext cx="3465512" cy="5208587"/>
          </a:xfrm>
          <a:prstGeom prst="rect">
            <a:avLst/>
          </a:prstGeom>
          <a:noFill/>
          <a:ln w="9525">
            <a:noFill/>
          </a:ln>
        </p:spPr>
      </p:pic>
      <p:pic>
        <p:nvPicPr>
          <p:cNvPr id="11268" name="图片 4" descr="微信图片_20180727010301"/>
          <p:cNvPicPr>
            <a:picLocks noChangeAspect="1"/>
          </p:cNvPicPr>
          <p:nvPr/>
        </p:nvPicPr>
        <p:blipFill>
          <a:blip r:embed="rId3"/>
          <a:stretch>
            <a:fillRect/>
          </a:stretch>
        </p:blipFill>
        <p:spPr>
          <a:xfrm>
            <a:off x="6175376" y="1258888"/>
            <a:ext cx="3687763" cy="2032000"/>
          </a:xfrm>
          <a:prstGeom prst="rect">
            <a:avLst/>
          </a:prstGeom>
          <a:noFill/>
          <a:ln w="9525">
            <a:noFill/>
          </a:ln>
        </p:spPr>
      </p:pic>
      <p:pic>
        <p:nvPicPr>
          <p:cNvPr id="11269" name="图片 5" descr="微信图片_20180727010248"/>
          <p:cNvPicPr>
            <a:picLocks noChangeAspect="1"/>
          </p:cNvPicPr>
          <p:nvPr/>
        </p:nvPicPr>
        <p:blipFill>
          <a:blip r:embed="rId4"/>
          <a:stretch>
            <a:fillRect/>
          </a:stretch>
        </p:blipFill>
        <p:spPr>
          <a:xfrm>
            <a:off x="6022975" y="3695700"/>
            <a:ext cx="3841750" cy="2160588"/>
          </a:xfrm>
          <a:prstGeom prst="rect">
            <a:avLst/>
          </a:prstGeom>
          <a:noFill/>
          <a:ln w="9525">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3" descr="微信图片_20180727010436"/>
          <p:cNvPicPr>
            <a:picLocks noChangeAspect="1"/>
          </p:cNvPicPr>
          <p:nvPr/>
        </p:nvPicPr>
        <p:blipFill>
          <a:blip r:embed="rId2"/>
          <a:stretch>
            <a:fillRect/>
          </a:stretch>
        </p:blipFill>
        <p:spPr>
          <a:xfrm>
            <a:off x="1588293" y="207961"/>
            <a:ext cx="9015413" cy="6100763"/>
          </a:xfrm>
          <a:prstGeom prst="rect">
            <a:avLst/>
          </a:prstGeom>
          <a:noFill/>
          <a:ln w="9525">
            <a:noFill/>
          </a:ln>
        </p:spPr>
      </p:pic>
      <p:sp>
        <p:nvSpPr>
          <p:cNvPr id="12291" name="标题 1"/>
          <p:cNvSpPr>
            <a:spLocks noGrp="1"/>
          </p:cNvSpPr>
          <p:nvPr>
            <p:ph type="title"/>
          </p:nvPr>
        </p:nvSpPr>
        <p:spPr>
          <a:xfrm>
            <a:off x="4727575" y="549276"/>
            <a:ext cx="2808288" cy="563563"/>
          </a:xfrm>
          <a:ln/>
        </p:spPr>
        <p:txBody>
          <a:bodyPr vert="horz" wrap="square" lIns="91440" tIns="45720" rIns="91440" bIns="45720" anchor="ctr" anchorCtr="0"/>
          <a:lstStyle/>
          <a:p>
            <a:r>
              <a:rPr lang="en-US" altLang="zh-CN" dirty="0">
                <a:solidFill>
                  <a:schemeClr val="tx1"/>
                </a:solidFill>
                <a:latin typeface="黑体" panose="02010609060101010101" pitchFamily="49" charset="-122"/>
                <a:ea typeface="黑体" panose="02010609060101010101" pitchFamily="49" charset="-122"/>
                <a:cs typeface="+mj-cs"/>
              </a:rPr>
              <a:t>~</a:t>
            </a:r>
            <a:r>
              <a:rPr lang="zh-CN" altLang="en-US" dirty="0">
                <a:solidFill>
                  <a:schemeClr val="tx1"/>
                </a:solidFill>
                <a:latin typeface="黑体" panose="02010609060101010101" pitchFamily="49" charset="-122"/>
                <a:ea typeface="黑体" panose="02010609060101010101" pitchFamily="49" charset="-122"/>
                <a:cs typeface="+mj-cs"/>
              </a:rPr>
              <a:t>我在珈里</a:t>
            </a:r>
            <a:r>
              <a:rPr lang="en-US" altLang="zh-CN" dirty="0">
                <a:solidFill>
                  <a:schemeClr val="tx1"/>
                </a:solidFill>
                <a:latin typeface="黑体" panose="02010609060101010101" pitchFamily="49" charset="-122"/>
                <a:ea typeface="黑体" panose="02010609060101010101" pitchFamily="49" charset="-122"/>
                <a:cs typeface="+mj-cs"/>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180730" y="1579563"/>
            <a:ext cx="9036728" cy="4973638"/>
          </a:xfrm>
        </p:spPr>
        <p:txBody>
          <a:bodyPr vert="horz" wrap="square" lIns="91440" tIns="45720" rIns="91440" bIns="45720" numCol="1" anchor="t" anchorCtr="0" compatLnSpc="1">
            <a:normAutofit fontScale="62500" lnSpcReduction="20000"/>
          </a:bodyPr>
          <a:lstStyle/>
          <a:p>
            <a:pPr marL="0" indent="0" eaLnBrk="0" fontAlgn="base" hangingPunct="0">
              <a:lnSpc>
                <a:spcPct val="100000"/>
              </a:lnSpc>
              <a:spcBef>
                <a:spcPct val="20000"/>
              </a:spcBef>
              <a:spcAft>
                <a:spcPct val="0"/>
              </a:spcAft>
              <a:buClr>
                <a:schemeClr val="hlink"/>
              </a:buClr>
              <a:buNone/>
              <a:defRPr/>
            </a:pPr>
            <a:r>
              <a:rPr lang="zh-CN" altLang="en-US" sz="4500" kern="0" dirty="0">
                <a:latin typeface="黑体" panose="02010609060101010101" pitchFamily="49" charset="-122"/>
                <a:ea typeface="黑体" panose="02010609060101010101" pitchFamily="49" charset="-122"/>
              </a:rPr>
              <a:t>    大一新生小刘进入大学后发现，过去的学习方法跟不上老师的节奏了。很多课程上下来，觉得老师讲得太快了。为此感到压力大，焦虑。</a:t>
            </a:r>
            <a:endParaRPr lang="en-US" altLang="zh-CN" sz="4500" kern="0" dirty="0">
              <a:latin typeface="黑体" panose="02010609060101010101" pitchFamily="49" charset="-122"/>
              <a:ea typeface="黑体" panose="02010609060101010101" pitchFamily="49" charset="-122"/>
            </a:endParaRPr>
          </a:p>
          <a:p>
            <a:pPr marL="0" indent="0" eaLnBrk="0" fontAlgn="base" hangingPunct="0">
              <a:lnSpc>
                <a:spcPct val="100000"/>
              </a:lnSpc>
              <a:spcBef>
                <a:spcPct val="20000"/>
              </a:spcBef>
              <a:spcAft>
                <a:spcPct val="0"/>
              </a:spcAft>
              <a:buClr>
                <a:schemeClr val="hlink"/>
              </a:buClr>
              <a:buNone/>
              <a:defRPr/>
            </a:pPr>
            <a:r>
              <a:rPr lang="zh-CN" altLang="en-US" sz="4500" kern="0" dirty="0">
                <a:latin typeface="黑体" panose="02010609060101010101" pitchFamily="49" charset="-122"/>
                <a:ea typeface="黑体" panose="02010609060101010101" pitchFamily="49" charset="-122"/>
              </a:rPr>
              <a:t>  小刘是第一次住校，跟宿舍同学们相处也有些矛盾，人际关系紧张，为此很烦恼。吃的也不习惯，不是家乡的口味。</a:t>
            </a:r>
            <a:endParaRPr lang="en-US" altLang="zh-CN" sz="4500" kern="0" dirty="0">
              <a:latin typeface="黑体" panose="02010609060101010101" pitchFamily="49" charset="-122"/>
              <a:ea typeface="黑体" panose="02010609060101010101" pitchFamily="49" charset="-122"/>
            </a:endParaRPr>
          </a:p>
          <a:p>
            <a:pPr marL="0" indent="0" eaLnBrk="0" fontAlgn="base" hangingPunct="0">
              <a:lnSpc>
                <a:spcPct val="100000"/>
              </a:lnSpc>
              <a:spcBef>
                <a:spcPct val="20000"/>
              </a:spcBef>
              <a:spcAft>
                <a:spcPct val="0"/>
              </a:spcAft>
              <a:buClr>
                <a:schemeClr val="hlink"/>
              </a:buClr>
              <a:buNone/>
              <a:defRPr/>
            </a:pPr>
            <a:r>
              <a:rPr lang="zh-CN" altLang="en-US" sz="4500" kern="0" dirty="0">
                <a:latin typeface="黑体" panose="02010609060101010101" pitchFamily="49" charset="-122"/>
                <a:ea typeface="黑体" panose="02010609060101010101" pitchFamily="49" charset="-122"/>
              </a:rPr>
              <a:t>  小刘觉得上了大学以后，没有具体的目标了，感觉非常迷茫，有许多自由支配的时间，不知道要干什么。他逐渐沉迷于网络，废寝忘食，作息颠倒，课也慢慢不去上了，跟同学也越来越少交往，社会退缩，生活一团糟。</a:t>
            </a:r>
            <a:endParaRPr lang="en-US" altLang="zh-CN" sz="4500" kern="0" dirty="0">
              <a:latin typeface="黑体" panose="02010609060101010101" pitchFamily="49" charset="-122"/>
              <a:ea typeface="黑体" panose="02010609060101010101" pitchFamily="49" charset="-122"/>
            </a:endParaRPr>
          </a:p>
          <a:p>
            <a:pPr marL="0" indent="0" eaLnBrk="0" fontAlgn="base" hangingPunct="0">
              <a:lnSpc>
                <a:spcPct val="100000"/>
              </a:lnSpc>
              <a:spcBef>
                <a:spcPct val="20000"/>
              </a:spcBef>
              <a:spcAft>
                <a:spcPct val="0"/>
              </a:spcAft>
              <a:buClr>
                <a:schemeClr val="hlink"/>
              </a:buClr>
              <a:buNone/>
              <a:defRPr/>
            </a:pPr>
            <a:r>
              <a:rPr lang="zh-CN" altLang="en-US" sz="4500" kern="0" dirty="0">
                <a:latin typeface="黑体" panose="02010609060101010101" pitchFamily="49" charset="-122"/>
                <a:ea typeface="黑体" panose="02010609060101010101" pitchFamily="49" charset="-122"/>
              </a:rPr>
              <a:t>  一个学年下来，小刘的课程挂了好几门，情绪也变得低落抑郁，不想来学校。为此求助于辅导员老师。</a:t>
            </a:r>
            <a:endParaRPr lang="en-US" altLang="zh-CN" sz="4500" kern="0" dirty="0">
              <a:latin typeface="黑体" panose="02010609060101010101" pitchFamily="49" charset="-122"/>
              <a:ea typeface="黑体" panose="02010609060101010101" pitchFamily="49" charset="-122"/>
            </a:endParaRPr>
          </a:p>
          <a:p>
            <a:pPr marL="342900" indent="-342900" eaLnBrk="0" fontAlgn="base" hangingPunct="0">
              <a:lnSpc>
                <a:spcPct val="100000"/>
              </a:lnSpc>
              <a:spcBef>
                <a:spcPct val="20000"/>
              </a:spcBef>
              <a:spcAft>
                <a:spcPct val="0"/>
              </a:spcAft>
              <a:buClr>
                <a:schemeClr val="hlink"/>
              </a:buClr>
              <a:buFont typeface="Wingdings" panose="05000000000000000000" pitchFamily="2" charset="2"/>
              <a:buChar char="v"/>
              <a:defRPr/>
            </a:pPr>
            <a:endParaRPr lang="zh-CN" altLang="en-US" sz="3200" kern="0" dirty="0">
              <a:latin typeface="黑体" panose="02010609060101010101" pitchFamily="49" charset="-122"/>
              <a:ea typeface="黑体" panose="02010609060101010101" pitchFamily="49" charset="-122"/>
            </a:endParaRPr>
          </a:p>
        </p:txBody>
      </p:sp>
      <p:sp>
        <p:nvSpPr>
          <p:cNvPr id="13314" name="标题 2"/>
          <p:cNvSpPr>
            <a:spLocks noGrp="1"/>
          </p:cNvSpPr>
          <p:nvPr>
            <p:ph type="title"/>
          </p:nvPr>
        </p:nvSpPr>
        <p:spPr>
          <a:xfrm>
            <a:off x="609600" y="630314"/>
            <a:ext cx="10972800" cy="787323"/>
          </a:xfrm>
          <a:ln/>
        </p:spPr>
        <p:txBody>
          <a:bodyPr vert="horz" wrap="square" lIns="91440" tIns="45720" rIns="91440" bIns="45720" anchor="ctr" anchorCtr="0"/>
          <a:lstStyle/>
          <a:p>
            <a:r>
              <a:rPr lang="zh-CN" altLang="en-US" dirty="0">
                <a:solidFill>
                  <a:srgbClr val="FF0000"/>
                </a:solidFill>
                <a:latin typeface="黑体" panose="02010609060101010101" pitchFamily="49" charset="-122"/>
                <a:ea typeface="黑体" panose="02010609060101010101" pitchFamily="49" charset="-122"/>
                <a:cs typeface="+mj-cs"/>
              </a:rPr>
              <a:t>大学学习与生活的适应</a:t>
            </a:r>
          </a:p>
        </p:txBody>
      </p:sp>
      <p:sp>
        <p:nvSpPr>
          <p:cNvPr id="13315" name="灯片编号占位符 3"/>
          <p:cNvSpPr>
            <a:spLocks noGrp="1"/>
          </p:cNvSpPr>
          <p:nvPr>
            <p:ph type="sldNum" sz="quarter" idx="12"/>
          </p:nvPr>
        </p:nvSpPr>
        <p:spPr>
          <a:xfrm>
            <a:off x="5562600" y="6553201"/>
            <a:ext cx="2362200" cy="233363"/>
          </a:xfrm>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stStyle>
          <a:p>
            <a:pPr lvl="0" algn="ctr"/>
            <a:fld id="{9A0DB2DC-4C9A-4742-B13C-FB6460FD3503}" type="slidenum">
              <a:rPr lang="zh-CN" altLang="en-US" sz="1200" dirty="0">
                <a:solidFill>
                  <a:schemeClr val="bg1"/>
                </a:solidFill>
                <a:ea typeface="宋体" panose="02010600030101010101" pitchFamily="2" charset="-122"/>
              </a:rPr>
              <a:pPr lvl="0" algn="ctr"/>
              <a:t>56</a:t>
            </a:fld>
            <a:endParaRPr lang="zh-CN" altLang="en-US" sz="1200" dirty="0">
              <a:solidFill>
                <a:schemeClr val="bg1"/>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linds(horizont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linds(horizont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linds(horizontal)">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内容占位符 1"/>
          <p:cNvSpPr>
            <a:spLocks noGrp="1"/>
          </p:cNvSpPr>
          <p:nvPr>
            <p:ph idx="1"/>
          </p:nvPr>
        </p:nvSpPr>
        <p:spPr>
          <a:xfrm>
            <a:off x="609600" y="1926454"/>
            <a:ext cx="10972800" cy="4199710"/>
          </a:xfrm>
          <a:ln/>
        </p:spPr>
        <p:txBody>
          <a:bodyPr vert="horz" wrap="square" lIns="91440" tIns="45720" rIns="91440" bIns="45720" anchor="t" anchorCtr="0"/>
          <a:lstStyle/>
          <a:p>
            <a:pPr marL="742950" indent="-742950">
              <a:buFont typeface="+mj-ea"/>
              <a:buAutoNum type="circleNumDbPlain"/>
            </a:pPr>
            <a:r>
              <a:rPr lang="zh-CN" altLang="en-US" sz="3200" dirty="0">
                <a:latin typeface="黑体" panose="02010609060101010101" pitchFamily="49" charset="-122"/>
                <a:ea typeface="黑体" panose="02010609060101010101" pitchFamily="49" charset="-122"/>
                <a:cs typeface="+mn-cs"/>
              </a:rPr>
              <a:t>小刘的案例中反应出哪些方面的问题？</a:t>
            </a:r>
            <a:endParaRPr lang="en-US" altLang="zh-CN" sz="3200" dirty="0">
              <a:latin typeface="黑体" panose="02010609060101010101" pitchFamily="49" charset="-122"/>
              <a:ea typeface="黑体" panose="02010609060101010101" pitchFamily="49" charset="-122"/>
              <a:cs typeface="+mn-cs"/>
            </a:endParaRPr>
          </a:p>
          <a:p>
            <a:pPr marL="742950" indent="-742950">
              <a:buFont typeface="+mj-ea"/>
              <a:buAutoNum type="circleNumDbPlain"/>
            </a:pPr>
            <a:r>
              <a:rPr lang="zh-CN" altLang="en-US" sz="3200" dirty="0">
                <a:latin typeface="黑体" panose="02010609060101010101" pitchFamily="49" charset="-122"/>
                <a:ea typeface="黑体" panose="02010609060101010101" pitchFamily="49" charset="-122"/>
                <a:cs typeface="+mn-cs"/>
              </a:rPr>
              <a:t>入学后你遇到了什么困难？</a:t>
            </a:r>
            <a:endParaRPr lang="en-US" altLang="zh-CN" sz="3200" dirty="0">
              <a:latin typeface="黑体" panose="02010609060101010101" pitchFamily="49" charset="-122"/>
              <a:ea typeface="黑体" panose="02010609060101010101" pitchFamily="49" charset="-122"/>
              <a:cs typeface="+mn-cs"/>
            </a:endParaRPr>
          </a:p>
          <a:p>
            <a:pPr marL="742950" indent="-742950">
              <a:buFont typeface="+mj-ea"/>
              <a:buAutoNum type="circleNumDbPlain"/>
            </a:pPr>
            <a:r>
              <a:rPr lang="zh-CN" altLang="en-US" sz="3200" dirty="0">
                <a:latin typeface="黑体" panose="02010609060101010101" pitchFamily="49" charset="-122"/>
                <a:ea typeface="黑体" panose="02010609060101010101" pitchFamily="49" charset="-122"/>
                <a:cs typeface="+mn-cs"/>
              </a:rPr>
              <a:t>你的感受如何？</a:t>
            </a:r>
            <a:r>
              <a:rPr lang="en-US" altLang="zh-CN" sz="3200" dirty="0">
                <a:latin typeface="黑体" panose="02010609060101010101" pitchFamily="49" charset="-122"/>
                <a:ea typeface="黑体" panose="02010609060101010101" pitchFamily="49" charset="-122"/>
                <a:cs typeface="+mn-cs"/>
              </a:rPr>
              <a:t>	</a:t>
            </a:r>
            <a:endParaRPr lang="zh-CN" altLang="en-US" sz="3200" dirty="0">
              <a:latin typeface="黑体" panose="02010609060101010101" pitchFamily="49" charset="-122"/>
              <a:ea typeface="黑体" panose="02010609060101010101" pitchFamily="49" charset="-122"/>
              <a:cs typeface="+mn-cs"/>
            </a:endParaRPr>
          </a:p>
        </p:txBody>
      </p:sp>
      <p:sp>
        <p:nvSpPr>
          <p:cNvPr id="14338" name="标题 2"/>
          <p:cNvSpPr>
            <a:spLocks noGrp="1"/>
          </p:cNvSpPr>
          <p:nvPr>
            <p:ph type="title"/>
          </p:nvPr>
        </p:nvSpPr>
        <p:spPr>
          <a:xfrm>
            <a:off x="609600" y="638623"/>
            <a:ext cx="10972800" cy="1143000"/>
          </a:xfrm>
          <a:ln/>
        </p:spPr>
        <p:txBody>
          <a:bodyPr vert="horz" wrap="square" lIns="91440" tIns="45720" rIns="91440" bIns="45720" anchor="ctr" anchorCtr="0"/>
          <a:lstStyle/>
          <a:p>
            <a:r>
              <a:rPr lang="zh-CN" altLang="en-US" dirty="0">
                <a:latin typeface="黑体" panose="02010609060101010101" pitchFamily="49" charset="-122"/>
                <a:ea typeface="黑体" panose="02010609060101010101" pitchFamily="49" charset="-122"/>
                <a:cs typeface="+mj-cs"/>
              </a:rPr>
              <a:t>讨论</a:t>
            </a:r>
          </a:p>
        </p:txBody>
      </p:sp>
      <p:sp>
        <p:nvSpPr>
          <p:cNvPr id="14339" name="灯片编号占位符 3"/>
          <p:cNvSpPr>
            <a:spLocks noGrp="1"/>
          </p:cNvSpPr>
          <p:nvPr>
            <p:ph type="sldNum" sz="quarter" idx="12"/>
          </p:nvPr>
        </p:nvSpPr>
        <p:spPr>
          <a:xfrm>
            <a:off x="5562600" y="6553201"/>
            <a:ext cx="2362200" cy="233363"/>
          </a:xfrm>
          <a:ln/>
        </p:spPr>
        <p:txBody>
          <a:bodyPr wrap="square" lIns="91440" tIns="45720" rIns="91440" bIns="45720" anchor="t" anchorCtr="0"/>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stStyle>
          <a:p>
            <a:pPr lvl="0" algn="ctr"/>
            <a:fld id="{9A0DB2DC-4C9A-4742-B13C-FB6460FD3503}" type="slidenum">
              <a:rPr lang="zh-CN" altLang="en-US" sz="1200" dirty="0">
                <a:solidFill>
                  <a:schemeClr val="bg1"/>
                </a:solidFill>
                <a:ea typeface="宋体" panose="02010600030101010101" pitchFamily="2" charset="-122"/>
              </a:rPr>
              <a:pPr lvl="0" algn="ctr"/>
              <a:t>57</a:t>
            </a:fld>
            <a:endParaRPr lang="zh-CN" altLang="en-US" sz="1200" dirty="0">
              <a:solidFill>
                <a:schemeClr val="bg1"/>
              </a:solidFill>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430836" y="1118270"/>
            <a:ext cx="7343775" cy="1143000"/>
          </a:xfrm>
        </p:spPr>
        <p:txBody>
          <a:bodyPr/>
          <a:lstStyle/>
          <a:p>
            <a:pPr eaLnBrk="1" hangingPunct="1"/>
            <a:r>
              <a:rPr lang="zh-CN" altLang="en-US" sz="3200" b="1" dirty="0">
                <a:solidFill>
                  <a:srgbClr val="FF0000"/>
                </a:solidFill>
                <a:latin typeface="黑体" panose="02010609060101010101" pitchFamily="49" charset="-122"/>
                <a:ea typeface="黑体" panose="02010609060101010101" pitchFamily="49" charset="-122"/>
              </a:rPr>
              <a:t>大学新生常见的不适应现象</a:t>
            </a:r>
          </a:p>
        </p:txBody>
      </p:sp>
      <p:grpSp>
        <p:nvGrpSpPr>
          <p:cNvPr id="68612" name="Group 4"/>
          <p:cNvGrpSpPr>
            <a:grpSpLocks/>
          </p:cNvGrpSpPr>
          <p:nvPr/>
        </p:nvGrpSpPr>
        <p:grpSpPr bwMode="auto">
          <a:xfrm>
            <a:off x="2438400" y="2057400"/>
            <a:ext cx="7010400" cy="706438"/>
            <a:chOff x="912" y="1008"/>
            <a:chExt cx="3984" cy="1022"/>
          </a:xfrm>
        </p:grpSpPr>
        <p:sp>
          <p:nvSpPr>
            <p:cNvPr id="68641" name="AutoShape 5"/>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pSp>
          <p:nvGrpSpPr>
            <p:cNvPr id="68642" name="Group 6"/>
            <p:cNvGrpSpPr>
              <a:grpSpLocks/>
            </p:cNvGrpSpPr>
            <p:nvPr/>
          </p:nvGrpSpPr>
          <p:grpSpPr bwMode="auto">
            <a:xfrm>
              <a:off x="999" y="1092"/>
              <a:ext cx="768" cy="938"/>
              <a:chOff x="999" y="1092"/>
              <a:chExt cx="768" cy="938"/>
            </a:xfrm>
          </p:grpSpPr>
          <p:sp>
            <p:nvSpPr>
              <p:cNvPr id="368647" name="AutoShape 7"/>
              <p:cNvSpPr>
                <a:spLocks noChangeArrowheads="1"/>
              </p:cNvSpPr>
              <p:nvPr/>
            </p:nvSpPr>
            <p:spPr bwMode="gray">
              <a:xfrm>
                <a:off x="999" y="1093"/>
                <a:ext cx="770"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p>
                <a:pPr>
                  <a:defRPr/>
                </a:pPr>
                <a:endParaRPr lang="zh-CN" altLang="en-US">
                  <a:latin typeface="Arial" charset="0"/>
                </a:endParaRPr>
              </a:p>
            </p:txBody>
          </p:sp>
          <p:sp>
            <p:nvSpPr>
              <p:cNvPr id="368648" name="Freeform 8"/>
              <p:cNvSpPr>
                <a:spLocks/>
              </p:cNvSpPr>
              <p:nvPr/>
            </p:nvSpPr>
            <p:spPr bwMode="gray">
              <a:xfrm>
                <a:off x="1046" y="1141"/>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a:defRPr/>
                </a:pPr>
                <a:endParaRPr lang="zh-CN" altLang="en-US">
                  <a:latin typeface="Arial" charset="0"/>
                </a:endParaRPr>
              </a:p>
            </p:txBody>
          </p:sp>
          <p:sp>
            <p:nvSpPr>
              <p:cNvPr id="368649" name="Text Box 9"/>
              <p:cNvSpPr txBox="1">
                <a:spLocks noChangeArrowheads="1"/>
              </p:cNvSpPr>
              <p:nvPr/>
            </p:nvSpPr>
            <p:spPr bwMode="gray">
              <a:xfrm>
                <a:off x="1322" y="1279"/>
                <a:ext cx="106" cy="751"/>
              </a:xfrm>
              <a:prstGeom prst="rect">
                <a:avLst/>
              </a:prstGeom>
              <a:noFill/>
              <a:ln w="9525" algn="ctr">
                <a:noFill/>
                <a:miter lim="800000"/>
                <a:headEnd/>
                <a:tailEnd/>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charset="0"/>
                </a:endParaRPr>
              </a:p>
            </p:txBody>
          </p:sp>
        </p:grpSp>
        <p:sp>
          <p:nvSpPr>
            <p:cNvPr id="68643" name="Text Box 10"/>
            <p:cNvSpPr txBox="1">
              <a:spLocks noChangeArrowheads="1"/>
            </p:cNvSpPr>
            <p:nvPr/>
          </p:nvSpPr>
          <p:spPr bwMode="gray">
            <a:xfrm>
              <a:off x="1872" y="1148"/>
              <a:ext cx="2928" cy="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环境地位的改变导致自我评价失调</a:t>
              </a:r>
            </a:p>
          </p:txBody>
        </p:sp>
      </p:grpSp>
      <p:grpSp>
        <p:nvGrpSpPr>
          <p:cNvPr id="68613" name="Group 11"/>
          <p:cNvGrpSpPr>
            <a:grpSpLocks/>
          </p:cNvGrpSpPr>
          <p:nvPr/>
        </p:nvGrpSpPr>
        <p:grpSpPr bwMode="auto">
          <a:xfrm>
            <a:off x="2424114" y="2997201"/>
            <a:ext cx="7024687" cy="708025"/>
            <a:chOff x="912" y="2016"/>
            <a:chExt cx="3984" cy="1033"/>
          </a:xfrm>
        </p:grpSpPr>
        <p:sp>
          <p:nvSpPr>
            <p:cNvPr id="68635" name="AutoShape 12"/>
            <p:cNvSpPr>
              <a:spLocks noChangeArrowheads="1"/>
            </p:cNvSpPr>
            <p:nvPr/>
          </p:nvSpPr>
          <p:spPr bwMode="gray">
            <a:xfrm>
              <a:off x="912" y="2016"/>
              <a:ext cx="3984" cy="913"/>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pSp>
          <p:nvGrpSpPr>
            <p:cNvPr id="68636" name="Group 13"/>
            <p:cNvGrpSpPr>
              <a:grpSpLocks/>
            </p:cNvGrpSpPr>
            <p:nvPr/>
          </p:nvGrpSpPr>
          <p:grpSpPr bwMode="auto">
            <a:xfrm>
              <a:off x="999" y="2100"/>
              <a:ext cx="768" cy="949"/>
              <a:chOff x="999" y="2100"/>
              <a:chExt cx="768" cy="949"/>
            </a:xfrm>
          </p:grpSpPr>
          <p:sp>
            <p:nvSpPr>
              <p:cNvPr id="368654" name="AutoShape 14"/>
              <p:cNvSpPr>
                <a:spLocks noChangeArrowheads="1"/>
              </p:cNvSpPr>
              <p:nvPr/>
            </p:nvSpPr>
            <p:spPr bwMode="gray">
              <a:xfrm>
                <a:off x="999" y="2099"/>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zh-CN" altLang="en-US">
                  <a:latin typeface="Arial" charset="0"/>
                </a:endParaRPr>
              </a:p>
            </p:txBody>
          </p:sp>
          <p:sp>
            <p:nvSpPr>
              <p:cNvPr id="368655" name="Freeform 15"/>
              <p:cNvSpPr>
                <a:spLocks/>
              </p:cNvSpPr>
              <p:nvPr/>
            </p:nvSpPr>
            <p:spPr bwMode="gray">
              <a:xfrm>
                <a:off x="1047" y="2148"/>
                <a:ext cx="384"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zh-CN" altLang="en-US">
                  <a:latin typeface="Arial" charset="0"/>
                </a:endParaRPr>
              </a:p>
            </p:txBody>
          </p:sp>
          <p:sp>
            <p:nvSpPr>
              <p:cNvPr id="368656" name="Text Box 16"/>
              <p:cNvSpPr txBox="1">
                <a:spLocks noChangeArrowheads="1"/>
              </p:cNvSpPr>
              <p:nvPr/>
            </p:nvSpPr>
            <p:spPr bwMode="gray">
              <a:xfrm>
                <a:off x="1323" y="2292"/>
                <a:ext cx="104" cy="757"/>
              </a:xfrm>
              <a:prstGeom prst="rect">
                <a:avLst/>
              </a:prstGeom>
              <a:noFill/>
              <a:ln w="9525" algn="ctr">
                <a:noFill/>
                <a:miter lim="800000"/>
                <a:headEnd/>
                <a:tailEnd/>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charset="0"/>
                </a:endParaRPr>
              </a:p>
            </p:txBody>
          </p:sp>
        </p:grpSp>
        <p:sp>
          <p:nvSpPr>
            <p:cNvPr id="68637" name="Text Box 17"/>
            <p:cNvSpPr txBox="1">
              <a:spLocks noChangeArrowheads="1"/>
            </p:cNvSpPr>
            <p:nvPr/>
          </p:nvSpPr>
          <p:spPr bwMode="gray">
            <a:xfrm>
              <a:off x="1872" y="2141"/>
              <a:ext cx="2928" cy="6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理想与现实的差异导致失望迷惘</a:t>
              </a:r>
            </a:p>
          </p:txBody>
        </p:sp>
      </p:grpSp>
      <p:grpSp>
        <p:nvGrpSpPr>
          <p:cNvPr id="68614" name="Group 18"/>
          <p:cNvGrpSpPr>
            <a:grpSpLocks/>
          </p:cNvGrpSpPr>
          <p:nvPr/>
        </p:nvGrpSpPr>
        <p:grpSpPr bwMode="auto">
          <a:xfrm>
            <a:off x="2438400" y="4038601"/>
            <a:ext cx="7010400" cy="695325"/>
            <a:chOff x="912" y="3036"/>
            <a:chExt cx="3984" cy="1083"/>
          </a:xfrm>
        </p:grpSpPr>
        <p:sp>
          <p:nvSpPr>
            <p:cNvPr id="68629" name="AutoShape 19"/>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pSp>
          <p:nvGrpSpPr>
            <p:cNvPr id="68630" name="Group 20"/>
            <p:cNvGrpSpPr>
              <a:grpSpLocks/>
            </p:cNvGrpSpPr>
            <p:nvPr/>
          </p:nvGrpSpPr>
          <p:grpSpPr bwMode="auto">
            <a:xfrm>
              <a:off x="999" y="3120"/>
              <a:ext cx="768" cy="999"/>
              <a:chOff x="999" y="3120"/>
              <a:chExt cx="768" cy="999"/>
            </a:xfrm>
          </p:grpSpPr>
          <p:sp>
            <p:nvSpPr>
              <p:cNvPr id="368661" name="AutoShape 21"/>
              <p:cNvSpPr>
                <a:spLocks noChangeArrowheads="1"/>
              </p:cNvSpPr>
              <p:nvPr/>
            </p:nvSpPr>
            <p:spPr bwMode="gray">
              <a:xfrm>
                <a:off x="999" y="3120"/>
                <a:ext cx="770" cy="747"/>
              </a:xfrm>
              <a:prstGeom prst="roundRect">
                <a:avLst>
                  <a:gd name="adj" fmla="val 11921"/>
                </a:avLst>
              </a:prstGeom>
              <a:gradFill rotWithShape="1">
                <a:gsLst>
                  <a:gs pos="0">
                    <a:schemeClr val="accent2">
                      <a:gamma/>
                      <a:tint val="63529"/>
                      <a:invGamma/>
                    </a:schemeClr>
                  </a:gs>
                  <a:gs pos="100000">
                    <a:schemeClr val="accent2"/>
                  </a:gs>
                </a:gsLst>
                <a:lin ang="5400000" scaled="1"/>
              </a:gradFill>
              <a:ln w="38100">
                <a:solidFill>
                  <a:schemeClr val="bg1"/>
                </a:solidFill>
                <a:round/>
                <a:headEnd/>
                <a:tailEnd/>
              </a:ln>
              <a:effectLst/>
            </p:spPr>
            <p:txBody>
              <a:bodyPr wrap="none" anchor="ctr"/>
              <a:lstStyle/>
              <a:p>
                <a:pPr>
                  <a:defRPr/>
                </a:pPr>
                <a:endParaRPr lang="zh-CN" altLang="en-US">
                  <a:latin typeface="Arial" charset="0"/>
                </a:endParaRPr>
              </a:p>
            </p:txBody>
          </p:sp>
          <p:sp>
            <p:nvSpPr>
              <p:cNvPr id="368662" name="Freeform 22"/>
              <p:cNvSpPr>
                <a:spLocks/>
              </p:cNvSpPr>
              <p:nvPr/>
            </p:nvSpPr>
            <p:spPr bwMode="gray">
              <a:xfrm>
                <a:off x="1046" y="3167"/>
                <a:ext cx="383" cy="37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headEnd/>
                <a:tailEnd/>
              </a:ln>
            </p:spPr>
            <p:txBody>
              <a:bodyPr/>
              <a:lstStyle/>
              <a:p>
                <a:pPr>
                  <a:defRPr/>
                </a:pPr>
                <a:endParaRPr lang="zh-CN" altLang="en-US">
                  <a:latin typeface="Arial" charset="0"/>
                </a:endParaRPr>
              </a:p>
            </p:txBody>
          </p:sp>
          <p:sp>
            <p:nvSpPr>
              <p:cNvPr id="368663" name="Text Box 23"/>
              <p:cNvSpPr txBox="1">
                <a:spLocks noChangeArrowheads="1"/>
              </p:cNvSpPr>
              <p:nvPr/>
            </p:nvSpPr>
            <p:spPr bwMode="gray">
              <a:xfrm>
                <a:off x="1319" y="3310"/>
                <a:ext cx="104" cy="809"/>
              </a:xfrm>
              <a:prstGeom prst="rect">
                <a:avLst/>
              </a:prstGeom>
              <a:noFill/>
              <a:ln w="9525" algn="ctr">
                <a:noFill/>
                <a:miter lim="800000"/>
                <a:headEnd/>
                <a:tailEnd/>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charset="0"/>
                </a:endParaRPr>
              </a:p>
            </p:txBody>
          </p:sp>
        </p:grpSp>
        <p:sp>
          <p:nvSpPr>
            <p:cNvPr id="68631" name="Text Box 24"/>
            <p:cNvSpPr txBox="1">
              <a:spLocks noChangeArrowheads="1"/>
            </p:cNvSpPr>
            <p:nvPr/>
          </p:nvSpPr>
          <p:spPr bwMode="gray">
            <a:xfrm>
              <a:off x="1872" y="3160"/>
              <a:ext cx="2930" cy="7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学习动力不足导致成绩不佳</a:t>
              </a:r>
            </a:p>
          </p:txBody>
        </p:sp>
      </p:grpSp>
      <p:grpSp>
        <p:nvGrpSpPr>
          <p:cNvPr id="68615" name="Group 25"/>
          <p:cNvGrpSpPr>
            <a:grpSpLocks/>
          </p:cNvGrpSpPr>
          <p:nvPr/>
        </p:nvGrpSpPr>
        <p:grpSpPr bwMode="auto">
          <a:xfrm>
            <a:off x="2438400" y="4953000"/>
            <a:ext cx="7010400" cy="687388"/>
            <a:chOff x="912" y="1008"/>
            <a:chExt cx="3984" cy="1108"/>
          </a:xfrm>
        </p:grpSpPr>
        <p:sp>
          <p:nvSpPr>
            <p:cNvPr id="68623" name="AutoShape 26"/>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pSp>
          <p:nvGrpSpPr>
            <p:cNvPr id="68624" name="Group 27"/>
            <p:cNvGrpSpPr>
              <a:grpSpLocks/>
            </p:cNvGrpSpPr>
            <p:nvPr/>
          </p:nvGrpSpPr>
          <p:grpSpPr bwMode="auto">
            <a:xfrm>
              <a:off x="999" y="1092"/>
              <a:ext cx="768" cy="1024"/>
              <a:chOff x="999" y="1092"/>
              <a:chExt cx="768" cy="1024"/>
            </a:xfrm>
          </p:grpSpPr>
          <p:sp>
            <p:nvSpPr>
              <p:cNvPr id="368668" name="AutoShape 28"/>
              <p:cNvSpPr>
                <a:spLocks noChangeArrowheads="1"/>
              </p:cNvSpPr>
              <p:nvPr/>
            </p:nvSpPr>
            <p:spPr bwMode="gray">
              <a:xfrm>
                <a:off x="999" y="1092"/>
                <a:ext cx="770" cy="745"/>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p>
                <a:pPr>
                  <a:defRPr/>
                </a:pPr>
                <a:endParaRPr lang="zh-CN" altLang="en-US">
                  <a:latin typeface="Arial" charset="0"/>
                </a:endParaRPr>
              </a:p>
            </p:txBody>
          </p:sp>
          <p:sp>
            <p:nvSpPr>
              <p:cNvPr id="368669" name="Freeform 29"/>
              <p:cNvSpPr>
                <a:spLocks/>
              </p:cNvSpPr>
              <p:nvPr/>
            </p:nvSpPr>
            <p:spPr bwMode="gray">
              <a:xfrm>
                <a:off x="1046" y="1141"/>
                <a:ext cx="383"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a:defRPr/>
                </a:pPr>
                <a:endParaRPr lang="zh-CN" altLang="en-US">
                  <a:latin typeface="Arial" charset="0"/>
                </a:endParaRPr>
              </a:p>
            </p:txBody>
          </p:sp>
          <p:sp>
            <p:nvSpPr>
              <p:cNvPr id="368670" name="Text Box 30"/>
              <p:cNvSpPr txBox="1">
                <a:spLocks noChangeArrowheads="1"/>
              </p:cNvSpPr>
              <p:nvPr/>
            </p:nvSpPr>
            <p:spPr bwMode="gray">
              <a:xfrm>
                <a:off x="1322" y="1279"/>
                <a:ext cx="106" cy="837"/>
              </a:xfrm>
              <a:prstGeom prst="rect">
                <a:avLst/>
              </a:prstGeom>
              <a:noFill/>
              <a:ln w="9525" algn="ctr">
                <a:noFill/>
                <a:miter lim="800000"/>
                <a:headEnd/>
                <a:tailEnd/>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charset="0"/>
                </a:endParaRPr>
              </a:p>
            </p:txBody>
          </p:sp>
        </p:grpSp>
        <p:sp>
          <p:nvSpPr>
            <p:cNvPr id="68625" name="Text Box 31"/>
            <p:cNvSpPr txBox="1">
              <a:spLocks noChangeArrowheads="1"/>
            </p:cNvSpPr>
            <p:nvPr/>
          </p:nvSpPr>
          <p:spPr bwMode="gray">
            <a:xfrm>
              <a:off x="1872" y="1149"/>
              <a:ext cx="2929" cy="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自理能力不强导致想家厌学</a:t>
              </a:r>
            </a:p>
          </p:txBody>
        </p:sp>
      </p:grpSp>
      <p:grpSp>
        <p:nvGrpSpPr>
          <p:cNvPr id="68616" name="Group 32"/>
          <p:cNvGrpSpPr>
            <a:grpSpLocks/>
          </p:cNvGrpSpPr>
          <p:nvPr/>
        </p:nvGrpSpPr>
        <p:grpSpPr bwMode="auto">
          <a:xfrm>
            <a:off x="2438400" y="5791201"/>
            <a:ext cx="7024688" cy="688975"/>
            <a:chOff x="912" y="2016"/>
            <a:chExt cx="3984" cy="1117"/>
          </a:xfrm>
        </p:grpSpPr>
        <p:sp>
          <p:nvSpPr>
            <p:cNvPr id="68617" name="AutoShape 33"/>
            <p:cNvSpPr>
              <a:spLocks noChangeArrowheads="1"/>
            </p:cNvSpPr>
            <p:nvPr/>
          </p:nvSpPr>
          <p:spPr bwMode="gray">
            <a:xfrm>
              <a:off x="912" y="2016"/>
              <a:ext cx="3984" cy="911"/>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grpSp>
          <p:nvGrpSpPr>
            <p:cNvPr id="68618" name="Group 34"/>
            <p:cNvGrpSpPr>
              <a:grpSpLocks/>
            </p:cNvGrpSpPr>
            <p:nvPr/>
          </p:nvGrpSpPr>
          <p:grpSpPr bwMode="auto">
            <a:xfrm>
              <a:off x="999" y="2100"/>
              <a:ext cx="768" cy="1033"/>
              <a:chOff x="999" y="2100"/>
              <a:chExt cx="768" cy="1033"/>
            </a:xfrm>
          </p:grpSpPr>
          <p:sp>
            <p:nvSpPr>
              <p:cNvPr id="368675" name="AutoShape 35"/>
              <p:cNvSpPr>
                <a:spLocks noChangeArrowheads="1"/>
              </p:cNvSpPr>
              <p:nvPr/>
            </p:nvSpPr>
            <p:spPr bwMode="gray">
              <a:xfrm>
                <a:off x="999" y="2101"/>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zh-CN" altLang="en-US">
                  <a:latin typeface="Arial" charset="0"/>
                </a:endParaRPr>
              </a:p>
            </p:txBody>
          </p:sp>
          <p:sp>
            <p:nvSpPr>
              <p:cNvPr id="368676" name="Freeform 36"/>
              <p:cNvSpPr>
                <a:spLocks/>
              </p:cNvSpPr>
              <p:nvPr/>
            </p:nvSpPr>
            <p:spPr bwMode="gray">
              <a:xfrm>
                <a:off x="1047" y="2150"/>
                <a:ext cx="384"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zh-CN" altLang="en-US">
                  <a:latin typeface="Arial" charset="0"/>
                </a:endParaRPr>
              </a:p>
            </p:txBody>
          </p:sp>
          <p:sp>
            <p:nvSpPr>
              <p:cNvPr id="368677" name="Text Box 37"/>
              <p:cNvSpPr txBox="1">
                <a:spLocks noChangeArrowheads="1"/>
              </p:cNvSpPr>
              <p:nvPr/>
            </p:nvSpPr>
            <p:spPr bwMode="gray">
              <a:xfrm>
                <a:off x="1318" y="2291"/>
                <a:ext cx="106" cy="842"/>
              </a:xfrm>
              <a:prstGeom prst="rect">
                <a:avLst/>
              </a:prstGeom>
              <a:noFill/>
              <a:ln w="9525" algn="ctr">
                <a:noFill/>
                <a:miter lim="800000"/>
                <a:headEnd/>
                <a:tailEnd/>
              </a:ln>
              <a:effectLst/>
            </p:spPr>
            <p:txBody>
              <a:bodyPr wrap="none">
                <a:spAutoFit/>
              </a:bodyPr>
              <a:lstStyle/>
              <a:p>
                <a:pPr algn="ctr">
                  <a:defRPr/>
                </a:pPr>
                <a:endParaRPr lang="zh-CN" altLang="zh-CN" sz="2800">
                  <a:solidFill>
                    <a:srgbClr val="FFFFFF"/>
                  </a:solidFill>
                  <a:effectLst>
                    <a:outerShdw blurRad="38100" dist="38100" dir="2700000" algn="tl">
                      <a:srgbClr val="C0C0C0"/>
                    </a:outerShdw>
                  </a:effectLst>
                  <a:latin typeface="Arial" charset="0"/>
                </a:endParaRPr>
              </a:p>
            </p:txBody>
          </p:sp>
        </p:grpSp>
        <p:sp>
          <p:nvSpPr>
            <p:cNvPr id="68619" name="Text Box 38"/>
            <p:cNvSpPr txBox="1">
              <a:spLocks noChangeArrowheads="1"/>
            </p:cNvSpPr>
            <p:nvPr/>
          </p:nvSpPr>
          <p:spPr bwMode="gray">
            <a:xfrm>
              <a:off x="1871" y="2142"/>
              <a:ext cx="2931" cy="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人际适应不良导致孤独压抑</a:t>
              </a:r>
            </a:p>
          </p:txBody>
        </p:sp>
      </p:grpSp>
    </p:spTree>
    <p:extLst>
      <p:ext uri="{BB962C8B-B14F-4D97-AF65-F5344CB8AC3E}">
        <p14:creationId xmlns="" xmlns:p14="http://schemas.microsoft.com/office/powerpoint/2010/main" val="34085176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33600" y="838200"/>
            <a:ext cx="34290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7"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33600" y="4038600"/>
            <a:ext cx="3505200" cy="269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8"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324600" y="914400"/>
            <a:ext cx="36576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49" name="Picture 8"/>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00800" y="4038600"/>
            <a:ext cx="35814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270631908"/>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724400" y="1295401"/>
            <a:ext cx="4464050"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buFontTx/>
              <a:buNone/>
            </a:pPr>
            <a:r>
              <a:rPr lang="zh-CN" altLang="en-US">
                <a:solidFill>
                  <a:srgbClr val="FF0000"/>
                </a:solidFill>
                <a:latin typeface="华文琥珀" panose="02010800040101010101" pitchFamily="2" charset="-122"/>
                <a:ea typeface="华文琥珀" panose="02010800040101010101" pitchFamily="2" charset="-122"/>
              </a:rPr>
              <a:t>什么是大学</a:t>
            </a:r>
          </a:p>
        </p:txBody>
      </p:sp>
      <p:graphicFrame>
        <p:nvGraphicFramePr>
          <p:cNvPr id="14" name="内容占位符 4"/>
          <p:cNvGraphicFramePr>
            <a:graphicFrameLocks noGrp="1"/>
          </p:cNvGraphicFramePr>
          <p:nvPr>
            <p:ph idx="1"/>
          </p:nvPr>
        </p:nvGraphicFramePr>
        <p:xfrm>
          <a:off x="1981201" y="2209800"/>
          <a:ext cx="8185647" cy="4383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840177002"/>
      </p:ext>
    </p:extLst>
  </p:cSld>
  <p:clrMapOvr>
    <a:masterClrMapping/>
  </p:clrMapOvr>
  <p:transition>
    <p:cov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7400" y="838200"/>
            <a:ext cx="3733800" cy="3054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b="10811"/>
          <a:stretch>
            <a:fillRect/>
          </a:stretch>
        </p:blipFill>
        <p:spPr bwMode="auto">
          <a:xfrm>
            <a:off x="2133600" y="4114800"/>
            <a:ext cx="37338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2"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248400" y="914400"/>
            <a:ext cx="3810000"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173" name="Picture 5"/>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248400" y="4114800"/>
            <a:ext cx="35814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024241611"/>
      </p:ext>
    </p:extLst>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p:cNvPicPr>
            <a:picLocks noChangeAspect="1" noChangeArrowheads="1"/>
          </p:cNvPicPr>
          <p:nvPr/>
        </p:nvPicPr>
        <p:blipFill>
          <a:blip r:embed="rId2">
            <a:extLst>
              <a:ext uri="{28A0092B-C50C-407E-A947-70E740481C1C}">
                <a14:useLocalDpi xmlns="" xmlns:a14="http://schemas.microsoft.com/office/drawing/2010/main" val="0"/>
              </a:ext>
            </a:extLst>
          </a:blip>
          <a:srcRect l="21739" r="56522" b="92308"/>
          <a:stretch>
            <a:fillRect/>
          </a:stretch>
        </p:blipFill>
        <p:spPr bwMode="auto">
          <a:xfrm>
            <a:off x="7162800" y="2209800"/>
            <a:ext cx="838200"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5"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040025" y="914399"/>
            <a:ext cx="3733800"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6"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732660" y="3848100"/>
            <a:ext cx="37338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7"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0" y="3848101"/>
            <a:ext cx="4049282"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8" name="TextBox 5"/>
          <p:cNvSpPr txBox="1">
            <a:spLocks noChangeArrowheads="1"/>
          </p:cNvSpPr>
          <p:nvPr/>
        </p:nvSpPr>
        <p:spPr bwMode="auto">
          <a:xfrm>
            <a:off x="6858000" y="2209801"/>
            <a:ext cx="1219200" cy="2762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200">
                <a:latin typeface="微软雅黑" panose="020B0503020204020204" pitchFamily="34" charset="-122"/>
                <a:ea typeface="微软雅黑" panose="020B0503020204020204" pitchFamily="34" charset="-122"/>
              </a:rPr>
              <a:t>学习功能障碍</a:t>
            </a:r>
          </a:p>
        </p:txBody>
      </p:sp>
    </p:spTree>
    <p:extLst>
      <p:ext uri="{BB962C8B-B14F-4D97-AF65-F5344CB8AC3E}">
        <p14:creationId xmlns="" xmlns:p14="http://schemas.microsoft.com/office/powerpoint/2010/main" val="1935888572"/>
      </p:ext>
    </p:extLst>
  </p:cSld>
  <p:clrMapOvr>
    <a:masterClrMapping/>
  </p:clrMapOvr>
  <p:transition>
    <p:blinds dir="vert"/>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20" name="Picture 1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375871" y="1030481"/>
            <a:ext cx="4084891" cy="55154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22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225611" y="1030480"/>
            <a:ext cx="4217350" cy="55154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436115830"/>
      </p:ext>
    </p:extLst>
  </p:cSld>
  <p:clrMapOvr>
    <a:masterClrMapping/>
  </p:clrMapOvr>
  <p:transition>
    <p:wheel spokes="8"/>
  </p:transition>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138728" y="1001714"/>
            <a:ext cx="4578408" cy="5638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10"/>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363768" y="1001714"/>
            <a:ext cx="4685944" cy="56383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104784721"/>
      </p:ext>
    </p:extLst>
  </p:cSld>
  <p:clrMapOvr>
    <a:masterClrMapping/>
  </p:clrMapOvr>
  <p:transition>
    <p:wheel spokes="8"/>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AutoShape 3"/>
          <p:cNvSpPr>
            <a:spLocks noChangeArrowheads="1"/>
          </p:cNvSpPr>
          <p:nvPr/>
        </p:nvSpPr>
        <p:spPr bwMode="gray">
          <a:xfrm>
            <a:off x="2057400" y="1633539"/>
            <a:ext cx="8001000" cy="935037"/>
          </a:xfrm>
          <a:prstGeom prst="roundRect">
            <a:avLst>
              <a:gd name="adj" fmla="val 25389"/>
            </a:avLst>
          </a:prstGeom>
          <a:solidFill>
            <a:srgbClr val="FFCCCC"/>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78852" name="Rectangle 4"/>
          <p:cNvSpPr>
            <a:spLocks noChangeArrowheads="1"/>
          </p:cNvSpPr>
          <p:nvPr/>
        </p:nvSpPr>
        <p:spPr bwMode="gray">
          <a:xfrm>
            <a:off x="2286000" y="1785938"/>
            <a:ext cx="7543800" cy="57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、学习的适应：更新学习理念</a:t>
            </a:r>
          </a:p>
        </p:txBody>
      </p:sp>
      <p:pic>
        <p:nvPicPr>
          <p:cNvPr id="78853" name="图片 3"/>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064282" y="3329161"/>
            <a:ext cx="4114800" cy="2541588"/>
          </a:xfrm>
          <a:prstGeom prst="rect">
            <a:avLst/>
          </a:prstGeom>
          <a:noFill/>
          <a:ln>
            <a:noFill/>
          </a:ln>
          <a:effectLst>
            <a:softEdge rad="635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 xmlns:a16="http://schemas.microsoft.com/office/drawing/2014/main" id="{5A3F4BDA-951B-47FB-80A2-5D763924CBD8}"/>
              </a:ext>
            </a:extLst>
          </p:cNvPr>
          <p:cNvSpPr txBox="1"/>
          <p:nvPr/>
        </p:nvSpPr>
        <p:spPr>
          <a:xfrm>
            <a:off x="1864311" y="3329161"/>
            <a:ext cx="4838330" cy="1077218"/>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讨论：高中和大学的学习有什么区别？</a:t>
            </a:r>
          </a:p>
        </p:txBody>
      </p:sp>
    </p:spTree>
    <p:extLst>
      <p:ext uri="{BB962C8B-B14F-4D97-AF65-F5344CB8AC3E}">
        <p14:creationId xmlns="" xmlns:p14="http://schemas.microsoft.com/office/powerpoint/2010/main" val="349160652"/>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 xmlns:p14="http://schemas.microsoft.com/office/powerpoint/2010/main" val="3954691063"/>
              </p:ext>
            </p:extLst>
          </p:nvPr>
        </p:nvGraphicFramePr>
        <p:xfrm>
          <a:off x="1676400" y="1649400"/>
          <a:ext cx="8686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875" name="Rectangle 2"/>
          <p:cNvSpPr>
            <a:spLocks noGrp="1" noChangeArrowheads="1"/>
          </p:cNvSpPr>
          <p:nvPr>
            <p:ph type="title"/>
          </p:nvPr>
        </p:nvSpPr>
        <p:spPr>
          <a:xfrm>
            <a:off x="1273206" y="891839"/>
            <a:ext cx="8229600" cy="838200"/>
          </a:xfrm>
        </p:spPr>
        <p:txBody>
          <a:bodyPr/>
          <a:lstStyle/>
          <a:p>
            <a:pPr eaLnBrk="1" hangingPunct="1"/>
            <a:r>
              <a:rPr lang="zh-CN" altLang="en-US" sz="3200" b="1" dirty="0">
                <a:solidFill>
                  <a:srgbClr val="FF0000"/>
                </a:solidFill>
                <a:ea typeface="黑体" panose="02010609060101010101" pitchFamily="49" charset="-122"/>
              </a:rPr>
              <a:t>树立新的学习理念</a:t>
            </a:r>
          </a:p>
        </p:txBody>
      </p:sp>
      <p:sp>
        <p:nvSpPr>
          <p:cNvPr id="79877" name="椭圆 33"/>
          <p:cNvSpPr>
            <a:spLocks noChangeArrowheads="1"/>
          </p:cNvSpPr>
          <p:nvPr/>
        </p:nvSpPr>
        <p:spPr bwMode="auto">
          <a:xfrm>
            <a:off x="5295900" y="3135300"/>
            <a:ext cx="1447800" cy="1295400"/>
          </a:xfrm>
          <a:prstGeom prst="ellipse">
            <a:avLst/>
          </a:prstGeom>
          <a:solidFill>
            <a:srgbClr val="FFFF00"/>
          </a:solidFill>
          <a:ln w="38100"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0"/>
              </a:spcBef>
              <a:buFontTx/>
              <a:buNone/>
            </a:pPr>
            <a:r>
              <a:rPr lang="zh-CN" altLang="en-US" sz="2400">
                <a:latin typeface="华文琥珀" panose="02010800040101010101" pitchFamily="2" charset="-122"/>
                <a:ea typeface="华文琥珀" panose="02010800040101010101" pitchFamily="2" charset="-122"/>
              </a:rPr>
              <a:t>学习理念</a:t>
            </a:r>
          </a:p>
        </p:txBody>
      </p:sp>
    </p:spTree>
    <p:extLst>
      <p:ext uri="{BB962C8B-B14F-4D97-AF65-F5344CB8AC3E}">
        <p14:creationId xmlns="" xmlns:p14="http://schemas.microsoft.com/office/powerpoint/2010/main" val="3110766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Oval 2" descr="p3"/>
          <p:cNvSpPr>
            <a:spLocks noChangeArrowheads="1"/>
          </p:cNvSpPr>
          <p:nvPr/>
        </p:nvSpPr>
        <p:spPr bwMode="gray">
          <a:xfrm>
            <a:off x="4872038" y="2492375"/>
            <a:ext cx="2362200" cy="2286000"/>
          </a:xfrm>
          <a:prstGeom prst="ellipse">
            <a:avLst/>
          </a:prstGeom>
          <a:blipFill dpi="0" rotWithShape="1">
            <a:blip r:embed="rId2"/>
            <a:srcRect/>
            <a:stretch>
              <a:fillRect/>
            </a:stretch>
          </a:blip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81923" name="Rectangle 3"/>
          <p:cNvSpPr>
            <a:spLocks noChangeArrowheads="1"/>
          </p:cNvSpPr>
          <p:nvPr/>
        </p:nvSpPr>
        <p:spPr bwMode="auto">
          <a:xfrm>
            <a:off x="4953001" y="3124200"/>
            <a:ext cx="2303463" cy="110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4000" dirty="0">
                <a:solidFill>
                  <a:srgbClr val="FFC000"/>
                </a:solidFill>
                <a:latin typeface="华文琥珀" panose="02010800040101010101" pitchFamily="2" charset="-122"/>
                <a:ea typeface="华文琥珀" panose="02010800040101010101" pitchFamily="2" charset="-122"/>
              </a:rPr>
              <a:t>学习特点</a:t>
            </a:r>
          </a:p>
        </p:txBody>
      </p:sp>
      <p:sp>
        <p:nvSpPr>
          <p:cNvPr id="81925" name="Line 5"/>
          <p:cNvSpPr>
            <a:spLocks noChangeShapeType="1"/>
          </p:cNvSpPr>
          <p:nvPr/>
        </p:nvSpPr>
        <p:spPr bwMode="gray">
          <a:xfrm>
            <a:off x="4543426" y="2726849"/>
            <a:ext cx="342900" cy="107950"/>
          </a:xfrm>
          <a:prstGeom prst="line">
            <a:avLst/>
          </a:prstGeom>
          <a:noFill/>
          <a:ln w="76200">
            <a:solidFill>
              <a:srgbClr val="C0C0C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81926" name="Line 6"/>
          <p:cNvSpPr>
            <a:spLocks noChangeShapeType="1"/>
          </p:cNvSpPr>
          <p:nvPr/>
        </p:nvSpPr>
        <p:spPr bwMode="gray">
          <a:xfrm flipV="1">
            <a:off x="4650672" y="4221164"/>
            <a:ext cx="247650" cy="190500"/>
          </a:xfrm>
          <a:prstGeom prst="line">
            <a:avLst/>
          </a:prstGeom>
          <a:noFill/>
          <a:ln w="76200">
            <a:solidFill>
              <a:srgbClr val="C0C0C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81927" name="Line 7"/>
          <p:cNvSpPr>
            <a:spLocks noChangeShapeType="1"/>
          </p:cNvSpPr>
          <p:nvPr/>
        </p:nvSpPr>
        <p:spPr bwMode="gray">
          <a:xfrm rot="18903867" flipV="1">
            <a:off x="5965031" y="4925178"/>
            <a:ext cx="176213" cy="287338"/>
          </a:xfrm>
          <a:prstGeom prst="line">
            <a:avLst/>
          </a:prstGeom>
          <a:noFill/>
          <a:ln w="76200">
            <a:solidFill>
              <a:srgbClr val="C0C0C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81928" name="Line 8"/>
          <p:cNvSpPr>
            <a:spLocks noChangeShapeType="1"/>
          </p:cNvSpPr>
          <p:nvPr/>
        </p:nvSpPr>
        <p:spPr bwMode="gray">
          <a:xfrm rot="4384254" flipH="1">
            <a:off x="7391400" y="4205288"/>
            <a:ext cx="247650" cy="190500"/>
          </a:xfrm>
          <a:prstGeom prst="line">
            <a:avLst/>
          </a:prstGeom>
          <a:noFill/>
          <a:ln w="76200">
            <a:solidFill>
              <a:srgbClr val="C0C0C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81929" name="Line 9"/>
          <p:cNvSpPr>
            <a:spLocks noChangeShapeType="1"/>
          </p:cNvSpPr>
          <p:nvPr/>
        </p:nvSpPr>
        <p:spPr bwMode="gray">
          <a:xfrm rot="120645" flipH="1">
            <a:off x="7286627" y="2759795"/>
            <a:ext cx="247650" cy="190500"/>
          </a:xfrm>
          <a:prstGeom prst="line">
            <a:avLst/>
          </a:prstGeom>
          <a:noFill/>
          <a:ln w="76200">
            <a:solidFill>
              <a:srgbClr val="C0C0C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95594" name="AutoShape 10"/>
          <p:cNvSpPr>
            <a:spLocks noChangeArrowheads="1"/>
          </p:cNvSpPr>
          <p:nvPr/>
        </p:nvSpPr>
        <p:spPr bwMode="gray">
          <a:xfrm>
            <a:off x="2424113" y="1844676"/>
            <a:ext cx="2216150" cy="777875"/>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195595" name="Rectangle 11"/>
          <p:cNvSpPr>
            <a:spLocks noChangeArrowheads="1"/>
          </p:cNvSpPr>
          <p:nvPr/>
        </p:nvSpPr>
        <p:spPr bwMode="gray">
          <a:xfrm>
            <a:off x="2640014" y="1989138"/>
            <a:ext cx="16287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专业性</a:t>
            </a:r>
          </a:p>
        </p:txBody>
      </p:sp>
      <p:sp>
        <p:nvSpPr>
          <p:cNvPr id="195596" name="AutoShape 12"/>
          <p:cNvSpPr>
            <a:spLocks noChangeArrowheads="1"/>
          </p:cNvSpPr>
          <p:nvPr/>
        </p:nvSpPr>
        <p:spPr bwMode="gray">
          <a:xfrm>
            <a:off x="2286001" y="3886201"/>
            <a:ext cx="2232025" cy="936625"/>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195597" name="AutoShape 13"/>
          <p:cNvSpPr>
            <a:spLocks noChangeArrowheads="1"/>
          </p:cNvSpPr>
          <p:nvPr/>
        </p:nvSpPr>
        <p:spPr bwMode="gray">
          <a:xfrm>
            <a:off x="5016501" y="5373688"/>
            <a:ext cx="2378075" cy="836612"/>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195598" name="Rectangle 14"/>
          <p:cNvSpPr>
            <a:spLocks noChangeArrowheads="1"/>
          </p:cNvSpPr>
          <p:nvPr/>
        </p:nvSpPr>
        <p:spPr bwMode="gray">
          <a:xfrm>
            <a:off x="2711450" y="4149725"/>
            <a:ext cx="1447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阶段性</a:t>
            </a:r>
          </a:p>
        </p:txBody>
      </p:sp>
      <p:sp>
        <p:nvSpPr>
          <p:cNvPr id="195599" name="Rectangle 15"/>
          <p:cNvSpPr>
            <a:spLocks noChangeArrowheads="1"/>
          </p:cNvSpPr>
          <p:nvPr/>
        </p:nvSpPr>
        <p:spPr bwMode="gray">
          <a:xfrm>
            <a:off x="5518150" y="5616575"/>
            <a:ext cx="1447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创造性</a:t>
            </a:r>
          </a:p>
        </p:txBody>
      </p:sp>
      <p:sp>
        <p:nvSpPr>
          <p:cNvPr id="195600" name="AutoShape 16"/>
          <p:cNvSpPr>
            <a:spLocks noChangeArrowheads="1"/>
          </p:cNvSpPr>
          <p:nvPr/>
        </p:nvSpPr>
        <p:spPr bwMode="gray">
          <a:xfrm>
            <a:off x="7543801" y="1905001"/>
            <a:ext cx="2233613" cy="893763"/>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81937" name="Oval 17"/>
          <p:cNvSpPr>
            <a:spLocks noChangeArrowheads="1"/>
          </p:cNvSpPr>
          <p:nvPr/>
        </p:nvSpPr>
        <p:spPr bwMode="gray">
          <a:xfrm>
            <a:off x="4832351" y="2424113"/>
            <a:ext cx="2519363" cy="2438400"/>
          </a:xfrm>
          <a:prstGeom prst="ellipse">
            <a:avLst/>
          </a:prstGeom>
          <a:noFill/>
          <a:ln w="28575" cap="rnd">
            <a:solidFill>
              <a:schemeClr val="bg2"/>
            </a:solidFill>
            <a:prstDash val="sysDot"/>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195602" name="Rectangle 18"/>
          <p:cNvSpPr>
            <a:spLocks noChangeArrowheads="1"/>
          </p:cNvSpPr>
          <p:nvPr/>
        </p:nvSpPr>
        <p:spPr bwMode="auto">
          <a:xfrm>
            <a:off x="7967663" y="2133600"/>
            <a:ext cx="1447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a:latin typeface="楷体" panose="02010609060101010101" pitchFamily="49" charset="-122"/>
                <a:ea typeface="楷体" panose="02010609060101010101" pitchFamily="49" charset="-122"/>
              </a:rPr>
              <a:t>自主性</a:t>
            </a:r>
          </a:p>
        </p:txBody>
      </p:sp>
      <p:sp>
        <p:nvSpPr>
          <p:cNvPr id="195603" name="AutoShape 19"/>
          <p:cNvSpPr>
            <a:spLocks noChangeArrowheads="1"/>
          </p:cNvSpPr>
          <p:nvPr/>
        </p:nvSpPr>
        <p:spPr bwMode="gray">
          <a:xfrm>
            <a:off x="7751763" y="3933825"/>
            <a:ext cx="2233612" cy="1009650"/>
          </a:xfrm>
          <a:prstGeom prst="roundRect">
            <a:avLst>
              <a:gd name="adj" fmla="val 50000"/>
            </a:avLst>
          </a:prstGeom>
          <a:gradFill rotWithShape="1">
            <a:gsLst>
              <a:gs pos="0">
                <a:srgbClr val="4EA7EA"/>
              </a:gs>
              <a:gs pos="50000">
                <a:srgbClr val="B4DAF6"/>
              </a:gs>
              <a:gs pos="100000">
                <a:srgbClr val="4EA7EA"/>
              </a:gs>
            </a:gsLst>
            <a:lin ang="5400000" scaled="1"/>
          </a:gradFill>
          <a:ln w="28575" algn="ctr">
            <a:solidFill>
              <a:schemeClr val="bg1"/>
            </a:solidFill>
            <a:round/>
            <a:headEnd/>
            <a:tailEnd/>
          </a:ln>
          <a:effectLst>
            <a:outerShdw dist="107763" dir="2700000"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195604" name="Rectangle 20"/>
          <p:cNvSpPr>
            <a:spLocks noChangeArrowheads="1"/>
          </p:cNvSpPr>
          <p:nvPr/>
        </p:nvSpPr>
        <p:spPr bwMode="gray">
          <a:xfrm>
            <a:off x="8183563" y="4221164"/>
            <a:ext cx="14478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90000"/>
              </a:lnSpc>
              <a:buFontTx/>
              <a:buNone/>
            </a:pPr>
            <a:r>
              <a:rPr lang="zh-CN" altLang="en-US" sz="2400" b="1">
                <a:latin typeface="楷体" panose="02010609060101010101" pitchFamily="49" charset="-122"/>
                <a:ea typeface="楷体" panose="02010609060101010101" pitchFamily="49" charset="-122"/>
              </a:rPr>
              <a:t>开放性</a:t>
            </a:r>
          </a:p>
        </p:txBody>
      </p:sp>
      <p:sp>
        <p:nvSpPr>
          <p:cNvPr id="81942" name="Rectangle 23"/>
          <p:cNvSpPr>
            <a:spLocks noChangeArrowheads="1"/>
          </p:cNvSpPr>
          <p:nvPr/>
        </p:nvSpPr>
        <p:spPr bwMode="gray">
          <a:xfrm>
            <a:off x="3581400" y="914400"/>
            <a:ext cx="5257800"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3600" b="1">
                <a:solidFill>
                  <a:srgbClr val="FF0000"/>
                </a:solidFill>
                <a:ea typeface="黑体" panose="02010609060101010101" pitchFamily="49" charset="-122"/>
              </a:rPr>
              <a:t>大学学习特点</a:t>
            </a:r>
          </a:p>
        </p:txBody>
      </p:sp>
    </p:spTree>
    <p:extLst>
      <p:ext uri="{BB962C8B-B14F-4D97-AF65-F5344CB8AC3E}">
        <p14:creationId xmlns="" xmlns:p14="http://schemas.microsoft.com/office/powerpoint/2010/main" val="3398065338"/>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595"/>
                                        </p:tgtEl>
                                        <p:attrNameLst>
                                          <p:attrName>style.visibility</p:attrName>
                                        </p:attrNameLst>
                                      </p:cBhvr>
                                      <p:to>
                                        <p:strVal val="visible"/>
                                      </p:to>
                                    </p:set>
                                    <p:animEffect transition="in" filter="dissolve">
                                      <p:cBhvr>
                                        <p:cTn id="7" dur="500"/>
                                        <p:tgtEl>
                                          <p:spTgt spid="19559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5594"/>
                                        </p:tgtEl>
                                        <p:attrNameLst>
                                          <p:attrName>style.visibility</p:attrName>
                                        </p:attrNameLst>
                                      </p:cBhvr>
                                      <p:to>
                                        <p:strVal val="visible"/>
                                      </p:to>
                                    </p:set>
                                    <p:animEffect transition="in" filter="dissolve">
                                      <p:cBhvr>
                                        <p:cTn id="10" dur="500"/>
                                        <p:tgtEl>
                                          <p:spTgt spid="19559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5598"/>
                                        </p:tgtEl>
                                        <p:attrNameLst>
                                          <p:attrName>style.visibility</p:attrName>
                                        </p:attrNameLst>
                                      </p:cBhvr>
                                      <p:to>
                                        <p:strVal val="visible"/>
                                      </p:to>
                                    </p:set>
                                    <p:animEffect transition="in" filter="dissolve">
                                      <p:cBhvr>
                                        <p:cTn id="15" dur="500"/>
                                        <p:tgtEl>
                                          <p:spTgt spid="19559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5596"/>
                                        </p:tgtEl>
                                        <p:attrNameLst>
                                          <p:attrName>style.visibility</p:attrName>
                                        </p:attrNameLst>
                                      </p:cBhvr>
                                      <p:to>
                                        <p:strVal val="visible"/>
                                      </p:to>
                                    </p:set>
                                    <p:animEffect transition="in" filter="dissolve">
                                      <p:cBhvr>
                                        <p:cTn id="18" dur="500"/>
                                        <p:tgtEl>
                                          <p:spTgt spid="1955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5599"/>
                                        </p:tgtEl>
                                        <p:attrNameLst>
                                          <p:attrName>style.visibility</p:attrName>
                                        </p:attrNameLst>
                                      </p:cBhvr>
                                      <p:to>
                                        <p:strVal val="visible"/>
                                      </p:to>
                                    </p:set>
                                    <p:animEffect transition="in" filter="dissolve">
                                      <p:cBhvr>
                                        <p:cTn id="23" dur="500"/>
                                        <p:tgtEl>
                                          <p:spTgt spid="19559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5597"/>
                                        </p:tgtEl>
                                        <p:attrNameLst>
                                          <p:attrName>style.visibility</p:attrName>
                                        </p:attrNameLst>
                                      </p:cBhvr>
                                      <p:to>
                                        <p:strVal val="visible"/>
                                      </p:to>
                                    </p:set>
                                    <p:animEffect transition="in" filter="dissolve">
                                      <p:cBhvr>
                                        <p:cTn id="26" dur="500"/>
                                        <p:tgtEl>
                                          <p:spTgt spid="19559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5604"/>
                                        </p:tgtEl>
                                        <p:attrNameLst>
                                          <p:attrName>style.visibility</p:attrName>
                                        </p:attrNameLst>
                                      </p:cBhvr>
                                      <p:to>
                                        <p:strVal val="visible"/>
                                      </p:to>
                                    </p:set>
                                    <p:animEffect transition="in" filter="dissolve">
                                      <p:cBhvr>
                                        <p:cTn id="31" dur="500"/>
                                        <p:tgtEl>
                                          <p:spTgt spid="19560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95603"/>
                                        </p:tgtEl>
                                        <p:attrNameLst>
                                          <p:attrName>style.visibility</p:attrName>
                                        </p:attrNameLst>
                                      </p:cBhvr>
                                      <p:to>
                                        <p:strVal val="visible"/>
                                      </p:to>
                                    </p:set>
                                    <p:animEffect transition="in" filter="dissolve">
                                      <p:cBhvr>
                                        <p:cTn id="34" dur="500"/>
                                        <p:tgtEl>
                                          <p:spTgt spid="19560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95602"/>
                                        </p:tgtEl>
                                        <p:attrNameLst>
                                          <p:attrName>style.visibility</p:attrName>
                                        </p:attrNameLst>
                                      </p:cBhvr>
                                      <p:to>
                                        <p:strVal val="visible"/>
                                      </p:to>
                                    </p:set>
                                    <p:animEffect transition="in" filter="dissolve">
                                      <p:cBhvr>
                                        <p:cTn id="39" dur="500"/>
                                        <p:tgtEl>
                                          <p:spTgt spid="19560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95600"/>
                                        </p:tgtEl>
                                        <p:attrNameLst>
                                          <p:attrName>style.visibility</p:attrName>
                                        </p:attrNameLst>
                                      </p:cBhvr>
                                      <p:to>
                                        <p:strVal val="visible"/>
                                      </p:to>
                                    </p:set>
                                    <p:animEffect transition="in" filter="dissolve">
                                      <p:cBhvr>
                                        <p:cTn id="42" dur="500"/>
                                        <p:tgtEl>
                                          <p:spTgt spid="195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4" grpId="0" animBg="1"/>
      <p:bldP spid="195595" grpId="0"/>
      <p:bldP spid="195596" grpId="0" animBg="1"/>
      <p:bldP spid="195597" grpId="0" animBg="1"/>
      <p:bldP spid="195598" grpId="0"/>
      <p:bldP spid="195599" grpId="0"/>
      <p:bldP spid="195600" grpId="0" animBg="1"/>
      <p:bldP spid="195602" grpId="0"/>
      <p:bldP spid="195603" grpId="0" animBg="1"/>
      <p:bldP spid="19560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AA04165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09774" y="3403363"/>
            <a:ext cx="1457325" cy="21336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48" name="Rectangle 4"/>
          <p:cNvSpPr>
            <a:spLocks noGrp="1" noChangeArrowheads="1"/>
          </p:cNvSpPr>
          <p:nvPr>
            <p:ph type="body" idx="1"/>
          </p:nvPr>
        </p:nvSpPr>
        <p:spPr>
          <a:xfrm>
            <a:off x="2286000" y="1219200"/>
            <a:ext cx="3810000" cy="852488"/>
          </a:xfrm>
        </p:spPr>
        <p:txBody>
          <a:bodyPr/>
          <a:lstStyle/>
          <a:p>
            <a:pPr eaLnBrk="1" hangingPunct="1">
              <a:buFontTx/>
              <a:buNone/>
            </a:pPr>
            <a:r>
              <a:rPr lang="en-US" altLang="zh-CN" sz="4400" dirty="0">
                <a:solidFill>
                  <a:srgbClr val="FFFFFF"/>
                </a:solidFill>
                <a:ea typeface="隶书" panose="02010509060101010101" pitchFamily="49" charset="-122"/>
              </a:rPr>
              <a:t>         </a:t>
            </a:r>
            <a:r>
              <a:rPr lang="zh-CN" altLang="en-US" sz="4000" b="1" dirty="0">
                <a:solidFill>
                  <a:srgbClr val="FF0000"/>
                </a:solidFill>
                <a:latin typeface="黑体" panose="02010609060101010101" pitchFamily="49" charset="-122"/>
                <a:ea typeface="黑体" panose="02010609060101010101" pitchFamily="49" charset="-122"/>
              </a:rPr>
              <a:t>专业性</a:t>
            </a:r>
          </a:p>
        </p:txBody>
      </p:sp>
      <p:sp>
        <p:nvSpPr>
          <p:cNvPr id="82950" name="Rectangle 6"/>
          <p:cNvSpPr>
            <a:spLocks noChangeArrowheads="1"/>
          </p:cNvSpPr>
          <p:nvPr/>
        </p:nvSpPr>
        <p:spPr bwMode="auto">
          <a:xfrm>
            <a:off x="1573007" y="2133600"/>
            <a:ext cx="6905168"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en-US" altLang="zh-CN" sz="2000" b="1" dirty="0">
              <a:ea typeface="楷体_GB2312" charset="-122"/>
            </a:endParaRPr>
          </a:p>
          <a:p>
            <a:pPr eaLnBrk="1" hangingPunct="1"/>
            <a:r>
              <a:rPr lang="zh-CN" altLang="en-US" sz="2400" b="1" dirty="0">
                <a:latin typeface="楷体" panose="02010609060101010101" pitchFamily="49" charset="-122"/>
                <a:ea typeface="楷体" panose="02010609060101010101" pitchFamily="49" charset="-122"/>
              </a:rPr>
              <a:t>教学过程是以传授、学习专业理论知识和基本技能方法为主要任务，教学过程的全部活动，包括教学计划和教学大纲的制订，课程设置和学时安排，教学组织形式、方法与手段的选择和运用等等，都紧紧围绕着具体专业要求而进行。</a:t>
            </a:r>
            <a:endParaRPr lang="en-US" altLang="zh-CN" sz="2400" b="1" dirty="0">
              <a:latin typeface="楷体" panose="02010609060101010101" pitchFamily="49" charset="-122"/>
              <a:ea typeface="楷体" panose="02010609060101010101" pitchFamily="49" charset="-122"/>
            </a:endParaRPr>
          </a:p>
          <a:p>
            <a:pPr eaLnBrk="1" hangingPunct="1"/>
            <a:endParaRPr lang="zh-CN" altLang="en-US" sz="2400" b="1" dirty="0">
              <a:latin typeface="楷体" panose="02010609060101010101" pitchFamily="49" charset="-122"/>
              <a:ea typeface="楷体" panose="02010609060101010101" pitchFamily="49" charset="-122"/>
            </a:endParaRPr>
          </a:p>
          <a:p>
            <a:pPr eaLnBrk="1" hangingPunct="1"/>
            <a:r>
              <a:rPr lang="zh-CN" altLang="en-US" sz="2400" b="1" dirty="0">
                <a:latin typeface="楷体" panose="02010609060101010101" pitchFamily="49" charset="-122"/>
                <a:ea typeface="楷体" panose="02010609060101010101" pitchFamily="49" charset="-122"/>
              </a:rPr>
              <a:t>大学的教学过程为学生适应某个具体专业要求构建了一个知识结构和能力结构的基本框架。</a:t>
            </a:r>
          </a:p>
        </p:txBody>
      </p:sp>
    </p:spTree>
    <p:extLst>
      <p:ext uri="{BB962C8B-B14F-4D97-AF65-F5344CB8AC3E}">
        <p14:creationId xmlns="" xmlns:p14="http://schemas.microsoft.com/office/powerpoint/2010/main" val="2326751129"/>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AA03831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39000" y="5029200"/>
            <a:ext cx="2057400" cy="998538"/>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2" name="Rectangle 4"/>
          <p:cNvSpPr>
            <a:spLocks noGrp="1" noChangeArrowheads="1"/>
          </p:cNvSpPr>
          <p:nvPr>
            <p:ph type="body" idx="1"/>
          </p:nvPr>
        </p:nvSpPr>
        <p:spPr>
          <a:xfrm>
            <a:off x="2819400" y="1295401"/>
            <a:ext cx="3886200" cy="1008063"/>
          </a:xfrm>
        </p:spPr>
        <p:txBody>
          <a:bodyPr/>
          <a:lstStyle/>
          <a:p>
            <a:pPr algn="ctr" eaLnBrk="1" hangingPunct="1">
              <a:lnSpc>
                <a:spcPct val="80000"/>
              </a:lnSpc>
              <a:buFontTx/>
              <a:buNone/>
            </a:pPr>
            <a:r>
              <a:rPr lang="en-US" altLang="zh-CN" sz="2400">
                <a:solidFill>
                  <a:srgbClr val="FFFFFF"/>
                </a:solidFill>
                <a:ea typeface="隶书" panose="02010509060101010101" pitchFamily="49" charset="-122"/>
              </a:rPr>
              <a:t> </a:t>
            </a:r>
            <a:r>
              <a:rPr lang="zh-CN" altLang="en-US" sz="4000" b="1">
                <a:solidFill>
                  <a:srgbClr val="FF0000"/>
                </a:solidFill>
                <a:ea typeface="黑体" panose="02010609060101010101" pitchFamily="49" charset="-122"/>
              </a:rPr>
              <a:t>阶段性</a:t>
            </a:r>
          </a:p>
          <a:p>
            <a:pPr eaLnBrk="1" hangingPunct="1">
              <a:lnSpc>
                <a:spcPct val="80000"/>
              </a:lnSpc>
              <a:buFontTx/>
              <a:buNone/>
            </a:pPr>
            <a:r>
              <a:rPr lang="zh-CN" altLang="en-US" sz="2400">
                <a:solidFill>
                  <a:srgbClr val="FFFFFF"/>
                </a:solidFill>
                <a:ea typeface="隶书" panose="02010509060101010101" pitchFamily="49" charset="-122"/>
              </a:rPr>
              <a:t> </a:t>
            </a:r>
            <a:endParaRPr lang="zh-CN" altLang="en-US" sz="2400" b="1">
              <a:ea typeface="隶书" panose="02010509060101010101" pitchFamily="49" charset="-122"/>
            </a:endParaRPr>
          </a:p>
        </p:txBody>
      </p:sp>
      <p:sp>
        <p:nvSpPr>
          <p:cNvPr id="83974" name="Rectangle 6"/>
          <p:cNvSpPr>
            <a:spLocks noChangeArrowheads="1"/>
          </p:cNvSpPr>
          <p:nvPr/>
        </p:nvSpPr>
        <p:spPr bwMode="auto">
          <a:xfrm>
            <a:off x="1491449" y="2362200"/>
            <a:ext cx="6966751" cy="2209800"/>
          </a:xfrm>
          <a:prstGeom prst="rect">
            <a:avLst/>
          </a:prstGeom>
          <a:noFill/>
          <a:ln>
            <a:noFill/>
          </a:ln>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sz="2000" b="1" dirty="0">
              <a:latin typeface="楷体" panose="02010609060101010101" pitchFamily="49" charset="-122"/>
              <a:ea typeface="楷体" panose="02010609060101010101" pitchFamily="49" charset="-122"/>
            </a:endParaRPr>
          </a:p>
          <a:p>
            <a:pPr eaLnBrk="1" hangingPunct="1"/>
            <a:r>
              <a:rPr lang="zh-CN" altLang="en-US" sz="2400" b="1" dirty="0">
                <a:latin typeface="楷体" panose="02010609060101010101" pitchFamily="49" charset="-122"/>
                <a:ea typeface="楷体" panose="02010609060101010101" pitchFamily="49" charset="-122"/>
              </a:rPr>
              <a:t>基础知识学习阶段</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一般自第一学期到第三学期</a:t>
            </a:r>
            <a:r>
              <a:rPr lang="en-US" altLang="zh-CN" sz="2400" b="1" dirty="0">
                <a:latin typeface="楷体" panose="02010609060101010101" pitchFamily="49" charset="-122"/>
                <a:ea typeface="楷体" panose="02010609060101010101" pitchFamily="49" charset="-122"/>
              </a:rPr>
              <a:t>)</a:t>
            </a:r>
          </a:p>
          <a:p>
            <a:pPr eaLnBrk="1" hangingPunct="1"/>
            <a:r>
              <a:rPr lang="zh-CN" altLang="en-US" sz="2400" b="1" dirty="0">
                <a:latin typeface="楷体" panose="02010609060101010101" pitchFamily="49" charset="-122"/>
                <a:ea typeface="楷体" panose="02010609060101010101" pitchFamily="49" charset="-122"/>
              </a:rPr>
              <a:t>专业基础知识学习阶段</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一般在第四、第五学期</a:t>
            </a:r>
            <a:r>
              <a:rPr lang="en-US" altLang="zh-CN" sz="2400" b="1" dirty="0">
                <a:latin typeface="楷体" panose="02010609060101010101" pitchFamily="49" charset="-122"/>
                <a:ea typeface="楷体" panose="02010609060101010101" pitchFamily="49" charset="-122"/>
              </a:rPr>
              <a:t>)</a:t>
            </a:r>
          </a:p>
          <a:p>
            <a:pPr eaLnBrk="1" hangingPunct="1"/>
            <a:r>
              <a:rPr lang="zh-CN" altLang="en-US" sz="2400" b="1" dirty="0">
                <a:latin typeface="楷体" panose="02010609060101010101" pitchFamily="49" charset="-122"/>
                <a:ea typeface="楷体" panose="02010609060101010101" pitchFamily="49" charset="-122"/>
              </a:rPr>
              <a:t>专业知识学习阶段</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大致在第六、第七学期</a:t>
            </a:r>
            <a:r>
              <a:rPr lang="en-US" altLang="zh-CN" sz="2400" b="1" dirty="0">
                <a:latin typeface="楷体" panose="02010609060101010101" pitchFamily="49" charset="-122"/>
                <a:ea typeface="楷体" panose="02010609060101010101" pitchFamily="49" charset="-122"/>
              </a:rPr>
              <a:t>)</a:t>
            </a:r>
          </a:p>
          <a:p>
            <a:pPr eaLnBrk="1" hangingPunct="1"/>
            <a:r>
              <a:rPr lang="zh-CN" altLang="en-US" sz="2400" b="1" dirty="0">
                <a:latin typeface="楷体" panose="02010609060101010101" pitchFamily="49" charset="-122"/>
                <a:ea typeface="楷体" panose="02010609060101010101" pitchFamily="49" charset="-122"/>
              </a:rPr>
              <a:t>毕业设计</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论文</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阶段</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第八学期</a:t>
            </a:r>
            <a:r>
              <a:rPr lang="en-US" altLang="zh-CN" sz="2400" b="1" dirty="0">
                <a:latin typeface="楷体" panose="02010609060101010101" pitchFamily="49" charset="-122"/>
                <a:ea typeface="楷体" panose="02010609060101010101" pitchFamily="49" charset="-122"/>
              </a:rPr>
              <a:t>)</a:t>
            </a:r>
          </a:p>
        </p:txBody>
      </p:sp>
    </p:spTree>
    <p:extLst>
      <p:ext uri="{BB962C8B-B14F-4D97-AF65-F5344CB8AC3E}">
        <p14:creationId xmlns="" xmlns:p14="http://schemas.microsoft.com/office/powerpoint/2010/main" val="3252746723"/>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body" idx="1"/>
          </p:nvPr>
        </p:nvSpPr>
        <p:spPr>
          <a:xfrm>
            <a:off x="2486826" y="1828800"/>
            <a:ext cx="4828374" cy="3962400"/>
          </a:xfrm>
        </p:spPr>
        <p:txBody>
          <a:bodyPr/>
          <a:lstStyle/>
          <a:p>
            <a:pPr eaLnBrk="1" hangingPunct="1">
              <a:buFontTx/>
              <a:buNone/>
            </a:pPr>
            <a:r>
              <a:rPr lang="en-US" altLang="zh-CN" sz="3600" b="1" dirty="0">
                <a:solidFill>
                  <a:srgbClr val="FF0000"/>
                </a:solidFill>
                <a:latin typeface="黑体" panose="02010609060101010101" pitchFamily="49" charset="-122"/>
                <a:ea typeface="黑体" panose="02010609060101010101" pitchFamily="49" charset="-122"/>
              </a:rPr>
              <a:t> </a:t>
            </a:r>
            <a:r>
              <a:rPr lang="zh-CN" altLang="en-US" sz="3600" b="1" dirty="0">
                <a:solidFill>
                  <a:srgbClr val="FF0000"/>
                </a:solidFill>
                <a:latin typeface="黑体" panose="02010609060101010101" pitchFamily="49" charset="-122"/>
                <a:ea typeface="黑体" panose="02010609060101010101" pitchFamily="49" charset="-122"/>
              </a:rPr>
              <a:t>创造性</a:t>
            </a:r>
          </a:p>
          <a:p>
            <a:pPr eaLnBrk="1" hangingPunct="1">
              <a:buFontTx/>
              <a:buNone/>
            </a:pPr>
            <a:endParaRPr lang="zh-CN" altLang="en-US" b="1" dirty="0">
              <a:solidFill>
                <a:srgbClr val="FF0000"/>
              </a:solidFill>
              <a:latin typeface="黑体" panose="02010609060101010101" pitchFamily="49" charset="-122"/>
              <a:ea typeface="黑体" panose="02010609060101010101" pitchFamily="49" charset="-122"/>
            </a:endParaRPr>
          </a:p>
          <a:p>
            <a:pPr eaLnBrk="1" hangingPunct="1">
              <a:buFontTx/>
              <a:buNone/>
            </a:pPr>
            <a:r>
              <a:rPr lang="zh-CN" altLang="en-US" b="1" dirty="0">
                <a:latin typeface="楷体_GB2312" charset="-122"/>
                <a:ea typeface="楷体_GB2312" charset="-122"/>
              </a:rPr>
              <a:t>     </a:t>
            </a:r>
            <a:endParaRPr lang="zh-CN" altLang="en-US" dirty="0">
              <a:latin typeface="楷体" panose="02010609060101010101" pitchFamily="49" charset="-122"/>
              <a:ea typeface="楷体" panose="02010609060101010101" pitchFamily="49" charset="-122"/>
            </a:endParaRPr>
          </a:p>
        </p:txBody>
      </p:sp>
      <p:pic>
        <p:nvPicPr>
          <p:cNvPr id="84995" name="Picture 4" descr="vmo0241"/>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96016" y="3122643"/>
            <a:ext cx="1839913" cy="21336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997" name="矩形 1"/>
          <p:cNvSpPr>
            <a:spLocks noChangeArrowheads="1"/>
          </p:cNvSpPr>
          <p:nvPr/>
        </p:nvSpPr>
        <p:spPr bwMode="auto">
          <a:xfrm>
            <a:off x="1579976" y="2896387"/>
            <a:ext cx="5735224" cy="22467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dirty="0">
                <a:latin typeface="楷体" panose="02010609060101010101" pitchFamily="49" charset="-122"/>
                <a:ea typeface="楷体" panose="02010609060101010101" pitchFamily="49" charset="-122"/>
              </a:rPr>
              <a:t>大学教学过程的创造性特点，要求大学生不仅要继承前人积累的专业理论知识，还要进一步从事探索，发展创造能力，获得科学技术创造方法。</a:t>
            </a:r>
            <a:r>
              <a:rPr lang="zh-CN" altLang="en-US" sz="2800" dirty="0">
                <a:latin typeface="楷体" panose="02010609060101010101" pitchFamily="49" charset="-122"/>
                <a:ea typeface="楷体" panose="02010609060101010101" pitchFamily="49" charset="-122"/>
              </a:rPr>
              <a:t> </a:t>
            </a:r>
            <a:endParaRPr lang="zh-CN" altLang="en-US" sz="2800" dirty="0"/>
          </a:p>
        </p:txBody>
      </p:sp>
    </p:spTree>
    <p:extLst>
      <p:ext uri="{BB962C8B-B14F-4D97-AF65-F5344CB8AC3E}">
        <p14:creationId xmlns="" xmlns:p14="http://schemas.microsoft.com/office/powerpoint/2010/main" val="317062895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sz="half" idx="1"/>
          </p:nvPr>
        </p:nvSpPr>
        <p:spPr>
          <a:xfrm>
            <a:off x="1597981" y="1935332"/>
            <a:ext cx="5530788" cy="2539014"/>
          </a:xfrm>
        </p:spPr>
        <p:txBody>
          <a:bodyPr/>
          <a:lstStyle/>
          <a:p>
            <a:pPr marL="0" indent="0">
              <a:buNone/>
              <a:defRPr/>
            </a:pPr>
            <a:r>
              <a:rPr lang="zh-CN" altLang="en-US" sz="3200" dirty="0">
                <a:latin typeface="微软雅黑" panose="020B0503020204020204" pitchFamily="34" charset="-122"/>
                <a:ea typeface="微软雅黑" panose="020B0503020204020204" pitchFamily="34" charset="-122"/>
              </a:rPr>
              <a:t>大学之道，在明明德，在亲民，在止于至善。</a:t>
            </a:r>
            <a:endParaRPr lang="en-US" altLang="zh-CN" sz="3200" dirty="0">
              <a:latin typeface="微软雅黑" panose="020B0503020204020204" pitchFamily="34" charset="-122"/>
              <a:ea typeface="微软雅黑" panose="020B0503020204020204" pitchFamily="34" charset="-122"/>
            </a:endParaRPr>
          </a:p>
          <a:p>
            <a:pPr marL="0" indent="0">
              <a:buNone/>
              <a:defRPr/>
            </a:pPr>
            <a:endParaRPr lang="en-US" altLang="zh-CN" sz="3200" dirty="0">
              <a:latin typeface="微软雅黑" panose="020B0503020204020204" pitchFamily="34" charset="-122"/>
              <a:ea typeface="微软雅黑" panose="020B0503020204020204" pitchFamily="34" charset="-122"/>
            </a:endParaRPr>
          </a:p>
          <a:p>
            <a:pPr marL="0" indent="0">
              <a:buNone/>
              <a:defRPr/>
            </a:pPr>
            <a:r>
              <a:rPr lang="en-US" altLang="zh-CN" sz="3200" dirty="0">
                <a:latin typeface="微软雅黑" panose="020B0503020204020204" pitchFamily="34" charset="-122"/>
                <a:ea typeface="微软雅黑" panose="020B0503020204020204" pitchFamily="34" charset="-122"/>
              </a:rPr>
              <a:t>                        ——《</a:t>
            </a:r>
            <a:r>
              <a:rPr lang="zh-CN" altLang="en-US" sz="3200" dirty="0">
                <a:latin typeface="微软雅黑" panose="020B0503020204020204" pitchFamily="34" charset="-122"/>
                <a:ea typeface="微软雅黑" panose="020B0503020204020204" pitchFamily="34" charset="-122"/>
              </a:rPr>
              <a:t>大学</a:t>
            </a:r>
            <a:r>
              <a:rPr lang="en-US" altLang="zh-CN" sz="3200" dirty="0">
                <a:latin typeface="微软雅黑" panose="020B0503020204020204" pitchFamily="34" charset="-122"/>
                <a:ea typeface="微软雅黑" panose="020B0503020204020204" pitchFamily="34" charset="-122"/>
              </a:rPr>
              <a:t>》</a:t>
            </a:r>
          </a:p>
          <a:p>
            <a:pPr eaLnBrk="1" hangingPunct="1">
              <a:defRPr/>
            </a:pPr>
            <a:endParaRPr lang="zh-CN" altLang="en-US" b="1" dirty="0">
              <a:ea typeface="楷体_GB2312" pitchFamily="49" charset="-122"/>
            </a:endParaRPr>
          </a:p>
        </p:txBody>
      </p:sp>
      <p:pic>
        <p:nvPicPr>
          <p:cNvPr id="9220" name="图片 1"/>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721355" y="1558031"/>
            <a:ext cx="1858963" cy="309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812929023"/>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body" idx="1"/>
          </p:nvPr>
        </p:nvSpPr>
        <p:spPr>
          <a:xfrm>
            <a:off x="2590800" y="1295400"/>
            <a:ext cx="2590800" cy="914400"/>
          </a:xfrm>
        </p:spPr>
        <p:txBody>
          <a:bodyPr/>
          <a:lstStyle/>
          <a:p>
            <a:pPr eaLnBrk="1" hangingPunct="1">
              <a:buFontTx/>
              <a:buNone/>
            </a:pPr>
            <a:r>
              <a:rPr lang="en-US" altLang="zh-CN" sz="4000" b="1">
                <a:solidFill>
                  <a:srgbClr val="FF0000"/>
                </a:solidFill>
                <a:latin typeface="黑体" panose="02010609060101010101" pitchFamily="49" charset="-122"/>
                <a:ea typeface="黑体" panose="02010609060101010101" pitchFamily="49" charset="-122"/>
              </a:rPr>
              <a:t> </a:t>
            </a:r>
            <a:r>
              <a:rPr lang="zh-CN" altLang="en-US" sz="4000" b="1">
                <a:solidFill>
                  <a:srgbClr val="FF0000"/>
                </a:solidFill>
                <a:latin typeface="黑体" panose="02010609060101010101" pitchFamily="49" charset="-122"/>
                <a:ea typeface="黑体" panose="02010609060101010101" pitchFamily="49" charset="-122"/>
              </a:rPr>
              <a:t>开放性</a:t>
            </a:r>
            <a:r>
              <a:rPr lang="zh-CN" altLang="en-US" b="1">
                <a:latin typeface="楷体_GB2312" charset="-122"/>
                <a:ea typeface="楷体_GB2312" charset="-122"/>
              </a:rPr>
              <a:t>      </a:t>
            </a:r>
            <a:endParaRPr lang="zh-CN" altLang="en-US" sz="4000" b="1">
              <a:latin typeface="楷体_GB2312" charset="-122"/>
              <a:ea typeface="楷体_GB2312" charset="-122"/>
            </a:endParaRPr>
          </a:p>
        </p:txBody>
      </p:sp>
      <p:pic>
        <p:nvPicPr>
          <p:cNvPr id="86019" name="Picture 4" descr="126-0167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66219" y="3446805"/>
            <a:ext cx="1981200" cy="1730375"/>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21" name="Rectangle 8"/>
          <p:cNvSpPr>
            <a:spLocks noChangeArrowheads="1"/>
          </p:cNvSpPr>
          <p:nvPr/>
        </p:nvSpPr>
        <p:spPr bwMode="auto">
          <a:xfrm>
            <a:off x="1393793" y="2209800"/>
            <a:ext cx="6551721"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en-US" altLang="zh-CN" sz="2000" b="1" dirty="0">
              <a:ea typeface="楷体_GB2312" charset="-122"/>
            </a:endParaRPr>
          </a:p>
          <a:p>
            <a:pPr eaLnBrk="1" hangingPunct="1"/>
            <a:r>
              <a:rPr lang="zh-CN" altLang="en-US" sz="2400" b="1" dirty="0">
                <a:latin typeface="楷体" panose="02010609060101010101" pitchFamily="49" charset="-122"/>
                <a:ea typeface="楷体" panose="02010609060101010101" pitchFamily="49" charset="-122"/>
              </a:rPr>
              <a:t>不拘于传统的、固定的或单一封闭的模式。教学过程面向实践、面向经济建设，社会参与教学过程，实行产、学、研三结合共同培养人才。</a:t>
            </a:r>
            <a:endParaRPr lang="en-US" altLang="zh-CN" sz="2400" b="1" dirty="0">
              <a:latin typeface="楷体" panose="02010609060101010101" pitchFamily="49" charset="-122"/>
              <a:ea typeface="楷体" panose="02010609060101010101" pitchFamily="49" charset="-122"/>
            </a:endParaRPr>
          </a:p>
          <a:p>
            <a:pPr eaLnBrk="1" hangingPunct="1"/>
            <a:endParaRPr lang="zh-CN" altLang="en-US" sz="2400" b="1" dirty="0">
              <a:latin typeface="楷体" panose="02010609060101010101" pitchFamily="49" charset="-122"/>
              <a:ea typeface="楷体" panose="02010609060101010101" pitchFamily="49" charset="-122"/>
            </a:endParaRPr>
          </a:p>
          <a:p>
            <a:pPr eaLnBrk="1" hangingPunct="1"/>
            <a:r>
              <a:rPr lang="zh-CN" altLang="en-US" sz="2400" b="1" dirty="0">
                <a:latin typeface="楷体" panose="02010609060101010101" pitchFamily="49" charset="-122"/>
                <a:ea typeface="楷体" panose="02010609060101010101" pitchFamily="49" charset="-122"/>
              </a:rPr>
              <a:t>在学校内部大学教学过程冲破了学科、课堂和书本的局限，呈现高度的灵活性、多样性。 </a:t>
            </a:r>
          </a:p>
        </p:txBody>
      </p:sp>
    </p:spTree>
    <p:extLst>
      <p:ext uri="{BB962C8B-B14F-4D97-AF65-F5344CB8AC3E}">
        <p14:creationId xmlns="" xmlns:p14="http://schemas.microsoft.com/office/powerpoint/2010/main" val="425720823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descr="nan0022"/>
          <p:cNvPicPr>
            <a:picLocks noChangeAspect="1" noChangeArrowheads="1"/>
          </p:cNvPicPr>
          <p:nvPr/>
        </p:nvPicPr>
        <p:blipFill>
          <a:blip r:embed="rId2">
            <a:lum bright="24000"/>
            <a:extLst>
              <a:ext uri="{28A0092B-C50C-407E-A947-70E740481C1C}">
                <a14:useLocalDpi xmlns="" xmlns:a14="http://schemas.microsoft.com/office/drawing/2010/main" val="0"/>
              </a:ext>
            </a:extLst>
          </a:blip>
          <a:srcRect/>
          <a:stretch>
            <a:fillRect/>
          </a:stretch>
        </p:blipFill>
        <p:spPr bwMode="auto">
          <a:xfrm>
            <a:off x="1958412" y="3183308"/>
            <a:ext cx="1836738" cy="20574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3" name="Rectangle 3"/>
          <p:cNvSpPr>
            <a:spLocks noGrp="1" noChangeArrowheads="1"/>
          </p:cNvSpPr>
          <p:nvPr>
            <p:ph type="body" idx="1"/>
          </p:nvPr>
        </p:nvSpPr>
        <p:spPr>
          <a:xfrm>
            <a:off x="5486400" y="1447800"/>
            <a:ext cx="3886200" cy="1219200"/>
          </a:xfrm>
        </p:spPr>
        <p:txBody>
          <a:bodyPr/>
          <a:lstStyle/>
          <a:p>
            <a:pPr eaLnBrk="1" hangingPunct="1">
              <a:buFontTx/>
              <a:buNone/>
            </a:pPr>
            <a:r>
              <a:rPr lang="en-US" altLang="zh-CN" sz="5500">
                <a:solidFill>
                  <a:srgbClr val="FFFFFF"/>
                </a:solidFill>
                <a:ea typeface="隶书" panose="02010509060101010101" pitchFamily="49" charset="-122"/>
              </a:rPr>
              <a:t>     </a:t>
            </a:r>
            <a:r>
              <a:rPr lang="zh-CN" altLang="en-US" sz="4400" b="1">
                <a:solidFill>
                  <a:srgbClr val="FF0000"/>
                </a:solidFill>
                <a:latin typeface="黑体" panose="02010609060101010101" pitchFamily="49" charset="-122"/>
                <a:ea typeface="黑体" panose="02010609060101010101" pitchFamily="49" charset="-122"/>
              </a:rPr>
              <a:t>自主性</a:t>
            </a:r>
            <a:endParaRPr lang="zh-CN" altLang="en-US" sz="2000" b="1">
              <a:ea typeface="楷体_GB2312" charset="-122"/>
            </a:endParaRPr>
          </a:p>
        </p:txBody>
      </p:sp>
      <p:sp>
        <p:nvSpPr>
          <p:cNvPr id="87045" name="Rectangle 7"/>
          <p:cNvSpPr>
            <a:spLocks noChangeArrowheads="1"/>
          </p:cNvSpPr>
          <p:nvPr/>
        </p:nvSpPr>
        <p:spPr bwMode="auto">
          <a:xfrm>
            <a:off x="4876800" y="2565647"/>
            <a:ext cx="6202532" cy="3758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en-US" altLang="zh-CN" sz="2000" b="1" dirty="0">
              <a:ea typeface="楷体_GB2312" charset="-122"/>
            </a:endParaRPr>
          </a:p>
          <a:p>
            <a:pPr eaLnBrk="1" hangingPunct="1"/>
            <a:r>
              <a:rPr lang="zh-CN" altLang="en-US" sz="2400" b="1" dirty="0">
                <a:latin typeface="楷体" panose="02010609060101010101" pitchFamily="49" charset="-122"/>
                <a:ea typeface="楷体" panose="02010609060101010101" pitchFamily="49" charset="-122"/>
              </a:rPr>
              <a:t>在教学过程的每个阶段都有目的地训练和培养学生的独立学习能力和独立工作能力。</a:t>
            </a:r>
            <a:endParaRPr lang="en-US" altLang="zh-CN" sz="2400" b="1" dirty="0">
              <a:latin typeface="楷体" panose="02010609060101010101" pitchFamily="49" charset="-122"/>
              <a:ea typeface="楷体" panose="02010609060101010101" pitchFamily="49" charset="-122"/>
            </a:endParaRPr>
          </a:p>
          <a:p>
            <a:pPr eaLnBrk="1" hangingPunct="1"/>
            <a:endParaRPr lang="zh-CN" altLang="en-US" sz="2400" b="1" dirty="0">
              <a:latin typeface="楷体" panose="02010609060101010101" pitchFamily="49" charset="-122"/>
              <a:ea typeface="楷体" panose="02010609060101010101" pitchFamily="49" charset="-122"/>
            </a:endParaRPr>
          </a:p>
          <a:p>
            <a:pPr eaLnBrk="1" hangingPunct="1"/>
            <a:r>
              <a:rPr lang="zh-CN" altLang="en-US" sz="2400" b="1" dirty="0">
                <a:latin typeface="楷体" panose="02010609060101010101" pitchFamily="49" charset="-122"/>
                <a:ea typeface="楷体" panose="02010609060101010101" pitchFamily="49" charset="-122"/>
              </a:rPr>
              <a:t>大学生要适应这些变化并能在学习中充分发挥自己的才智和个性特长，安排自己的学习计划，把握学习的主动权，发挥学习的自主性。</a:t>
            </a:r>
          </a:p>
          <a:p>
            <a:pPr eaLnBrk="1" hangingPunct="1">
              <a:buFontTx/>
              <a:buNone/>
            </a:pPr>
            <a:endParaRPr lang="en-US" altLang="zh-CN" sz="2000" b="1" dirty="0">
              <a:ea typeface="楷体_GB2312" charset="-122"/>
            </a:endParaRPr>
          </a:p>
        </p:txBody>
      </p:sp>
    </p:spTree>
    <p:extLst>
      <p:ext uri="{BB962C8B-B14F-4D97-AF65-F5344CB8AC3E}">
        <p14:creationId xmlns="" xmlns:p14="http://schemas.microsoft.com/office/powerpoint/2010/main" val="20151637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9"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4047145" y="2590088"/>
            <a:ext cx="4343400" cy="3124200"/>
          </a:xfrm>
          <a:prstGeom prst="ellipse">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273382090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962400" y="105896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武大学霸的成绩单</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1087178" y="1630467"/>
            <a:ext cx="4499234" cy="4887216"/>
          </a:xfrm>
          <a:prstGeom prst="rect">
            <a:avLst/>
          </a:prstGeom>
        </p:spPr>
      </p:pic>
      <p:pic>
        <p:nvPicPr>
          <p:cNvPr id="3" name="图片 2"/>
          <p:cNvPicPr>
            <a:picLocks noChangeAspect="1"/>
          </p:cNvPicPr>
          <p:nvPr/>
        </p:nvPicPr>
        <p:blipFill>
          <a:blip r:embed="rId3"/>
          <a:stretch>
            <a:fillRect/>
          </a:stretch>
        </p:blipFill>
        <p:spPr>
          <a:xfrm>
            <a:off x="5758040" y="1630467"/>
            <a:ext cx="5590775" cy="4958340"/>
          </a:xfrm>
          <a:prstGeom prst="rect">
            <a:avLst/>
          </a:prstGeom>
        </p:spPr>
      </p:pic>
    </p:spTree>
    <p:extLst>
      <p:ext uri="{BB962C8B-B14F-4D97-AF65-F5344CB8AC3E}">
        <p14:creationId xmlns="" xmlns:p14="http://schemas.microsoft.com/office/powerpoint/2010/main" val="3324537886"/>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971230" y="1107752"/>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武大学霸的成绩单</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rotWithShape="1">
          <a:blip r:embed="rId2"/>
          <a:srcRect r="744" b="59513"/>
          <a:stretch/>
        </p:blipFill>
        <p:spPr>
          <a:xfrm>
            <a:off x="504369" y="1844113"/>
            <a:ext cx="5670157" cy="2433502"/>
          </a:xfrm>
          <a:prstGeom prst="rect">
            <a:avLst/>
          </a:prstGeom>
        </p:spPr>
      </p:pic>
      <p:pic>
        <p:nvPicPr>
          <p:cNvPr id="3" name="图片 2"/>
          <p:cNvPicPr>
            <a:picLocks noChangeAspect="1"/>
          </p:cNvPicPr>
          <p:nvPr/>
        </p:nvPicPr>
        <p:blipFill>
          <a:blip r:embed="rId3"/>
          <a:stretch>
            <a:fillRect/>
          </a:stretch>
        </p:blipFill>
        <p:spPr>
          <a:xfrm>
            <a:off x="568463" y="4277615"/>
            <a:ext cx="5596666" cy="2362467"/>
          </a:xfrm>
          <a:prstGeom prst="rect">
            <a:avLst/>
          </a:prstGeom>
        </p:spPr>
      </p:pic>
      <p:pic>
        <p:nvPicPr>
          <p:cNvPr id="4" name="图片 3"/>
          <p:cNvPicPr>
            <a:picLocks noChangeAspect="1"/>
          </p:cNvPicPr>
          <p:nvPr/>
        </p:nvPicPr>
        <p:blipFill>
          <a:blip r:embed="rId4"/>
          <a:stretch>
            <a:fillRect/>
          </a:stretch>
        </p:blipFill>
        <p:spPr>
          <a:xfrm>
            <a:off x="6366618" y="1331365"/>
            <a:ext cx="5348109" cy="2710354"/>
          </a:xfrm>
          <a:prstGeom prst="rect">
            <a:avLst/>
          </a:prstGeom>
        </p:spPr>
      </p:pic>
      <p:pic>
        <p:nvPicPr>
          <p:cNvPr id="5" name="图片 4"/>
          <p:cNvPicPr>
            <a:picLocks noChangeAspect="1"/>
          </p:cNvPicPr>
          <p:nvPr/>
        </p:nvPicPr>
        <p:blipFill>
          <a:blip r:embed="rId5"/>
          <a:stretch>
            <a:fillRect/>
          </a:stretch>
        </p:blipFill>
        <p:spPr>
          <a:xfrm>
            <a:off x="6366618" y="4041719"/>
            <a:ext cx="5348109" cy="2547849"/>
          </a:xfrm>
          <a:prstGeom prst="rect">
            <a:avLst/>
          </a:prstGeom>
        </p:spPr>
      </p:pic>
    </p:spTree>
    <p:extLst>
      <p:ext uri="{BB962C8B-B14F-4D97-AF65-F5344CB8AC3E}">
        <p14:creationId xmlns="" xmlns:p14="http://schemas.microsoft.com/office/powerpoint/2010/main" val="40093102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3962400" y="1058967"/>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武大学霸的成绩单</a:t>
            </a:r>
            <a:r>
              <a:rPr lang="zh-CN" altLang="en-US" dirty="0">
                <a:latin typeface="微软雅黑" panose="020B0503020204020204" pitchFamily="34" charset="-122"/>
                <a:ea typeface="微软雅黑" panose="020B0503020204020204" pitchFamily="34" charset="-122"/>
              </a:rPr>
              <a:t/>
            </a:r>
            <a:br>
              <a:rPr lang="zh-CN" altLang="en-US" dirty="0">
                <a:latin typeface="微软雅黑" panose="020B0503020204020204" pitchFamily="34" charset="-122"/>
                <a:ea typeface="微软雅黑" panose="020B0503020204020204" pitchFamily="34" charset="-122"/>
              </a:rPr>
            </a:br>
            <a:endParaRPr lang="zh-CN" altLang="en-US" dirty="0"/>
          </a:p>
        </p:txBody>
      </p:sp>
      <p:pic>
        <p:nvPicPr>
          <p:cNvPr id="2" name="图片 1"/>
          <p:cNvPicPr>
            <a:picLocks noChangeAspect="1"/>
          </p:cNvPicPr>
          <p:nvPr/>
        </p:nvPicPr>
        <p:blipFill>
          <a:blip r:embed="rId2"/>
          <a:stretch>
            <a:fillRect/>
          </a:stretch>
        </p:blipFill>
        <p:spPr>
          <a:xfrm>
            <a:off x="776450" y="1862983"/>
            <a:ext cx="4897512" cy="4912052"/>
          </a:xfrm>
          <a:prstGeom prst="rect">
            <a:avLst/>
          </a:prstGeom>
        </p:spPr>
      </p:pic>
      <p:pic>
        <p:nvPicPr>
          <p:cNvPr id="3" name="图片 2"/>
          <p:cNvPicPr>
            <a:picLocks noChangeAspect="1"/>
          </p:cNvPicPr>
          <p:nvPr/>
        </p:nvPicPr>
        <p:blipFill>
          <a:blip r:embed="rId3"/>
          <a:stretch>
            <a:fillRect/>
          </a:stretch>
        </p:blipFill>
        <p:spPr>
          <a:xfrm>
            <a:off x="5728886" y="1862983"/>
            <a:ext cx="6107039" cy="2119357"/>
          </a:xfrm>
          <a:prstGeom prst="rect">
            <a:avLst/>
          </a:prstGeom>
        </p:spPr>
      </p:pic>
      <p:pic>
        <p:nvPicPr>
          <p:cNvPr id="4" name="图片 3"/>
          <p:cNvPicPr>
            <a:picLocks noChangeAspect="1"/>
          </p:cNvPicPr>
          <p:nvPr/>
        </p:nvPicPr>
        <p:blipFill>
          <a:blip r:embed="rId4"/>
          <a:stretch>
            <a:fillRect/>
          </a:stretch>
        </p:blipFill>
        <p:spPr>
          <a:xfrm>
            <a:off x="5908126" y="3982340"/>
            <a:ext cx="5901850" cy="1709159"/>
          </a:xfrm>
          <a:prstGeom prst="rect">
            <a:avLst/>
          </a:prstGeom>
        </p:spPr>
      </p:pic>
      <p:pic>
        <p:nvPicPr>
          <p:cNvPr id="5" name="图片 4"/>
          <p:cNvPicPr>
            <a:picLocks noChangeAspect="1"/>
          </p:cNvPicPr>
          <p:nvPr/>
        </p:nvPicPr>
        <p:blipFill>
          <a:blip r:embed="rId5"/>
          <a:stretch>
            <a:fillRect/>
          </a:stretch>
        </p:blipFill>
        <p:spPr>
          <a:xfrm>
            <a:off x="5882178" y="5691499"/>
            <a:ext cx="5953747" cy="1047750"/>
          </a:xfrm>
          <a:prstGeom prst="rect">
            <a:avLst/>
          </a:prstGeom>
        </p:spPr>
      </p:pic>
    </p:spTree>
    <p:extLst>
      <p:ext uri="{BB962C8B-B14F-4D97-AF65-F5344CB8AC3E}">
        <p14:creationId xmlns="" xmlns:p14="http://schemas.microsoft.com/office/powerpoint/2010/main" val="189880446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AutoShape 3"/>
          <p:cNvSpPr>
            <a:spLocks noChangeArrowheads="1"/>
          </p:cNvSpPr>
          <p:nvPr/>
        </p:nvSpPr>
        <p:spPr bwMode="gray">
          <a:xfrm>
            <a:off x="2057400" y="1633539"/>
            <a:ext cx="8001000" cy="935037"/>
          </a:xfrm>
          <a:prstGeom prst="roundRect">
            <a:avLst>
              <a:gd name="adj" fmla="val 25389"/>
            </a:avLst>
          </a:prstGeom>
          <a:solidFill>
            <a:srgbClr val="FFCCCC"/>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78852" name="Rectangle 4"/>
          <p:cNvSpPr>
            <a:spLocks noChangeArrowheads="1"/>
          </p:cNvSpPr>
          <p:nvPr/>
        </p:nvSpPr>
        <p:spPr bwMode="gray">
          <a:xfrm>
            <a:off x="2286000" y="1785938"/>
            <a:ext cx="7543800" cy="57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b="1" dirty="0">
                <a:latin typeface="黑体" panose="02010609060101010101" pitchFamily="49" charset="-122"/>
                <a:ea typeface="黑体" panose="02010609060101010101" pitchFamily="49" charset="-122"/>
              </a:rPr>
              <a:t>2</a:t>
            </a:r>
            <a:r>
              <a:rPr lang="zh-CN" altLang="en-US" b="1" dirty="0">
                <a:latin typeface="黑体" panose="02010609060101010101" pitchFamily="49" charset="-122"/>
                <a:ea typeface="黑体" panose="02010609060101010101" pitchFamily="49" charset="-122"/>
              </a:rPr>
              <a:t>、学习的适应：更新学习理念</a:t>
            </a:r>
          </a:p>
        </p:txBody>
      </p:sp>
      <p:pic>
        <p:nvPicPr>
          <p:cNvPr id="78853" name="图片 3"/>
          <p:cNvPicPr>
            <a:picLocks noChangeAspect="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064282" y="3329161"/>
            <a:ext cx="4114800" cy="2541588"/>
          </a:xfrm>
          <a:prstGeom prst="rect">
            <a:avLst/>
          </a:prstGeom>
          <a:noFill/>
          <a:ln>
            <a:noFill/>
          </a:ln>
          <a:effectLst>
            <a:softEdge rad="635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 xmlns:a16="http://schemas.microsoft.com/office/drawing/2014/main" id="{5A3F4BDA-951B-47FB-80A2-5D763924CBD8}"/>
              </a:ext>
            </a:extLst>
          </p:cNvPr>
          <p:cNvSpPr txBox="1"/>
          <p:nvPr/>
        </p:nvSpPr>
        <p:spPr>
          <a:xfrm>
            <a:off x="1677880" y="3212207"/>
            <a:ext cx="4838330" cy="1077218"/>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讨论：网络课程与现场课堂学习有何不同？</a:t>
            </a:r>
          </a:p>
        </p:txBody>
      </p:sp>
    </p:spTree>
    <p:extLst>
      <p:ext uri="{BB962C8B-B14F-4D97-AF65-F5344CB8AC3E}">
        <p14:creationId xmlns="" xmlns:p14="http://schemas.microsoft.com/office/powerpoint/2010/main" val="3252570167"/>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a:xfrm>
            <a:off x="609600" y="612558"/>
            <a:ext cx="10972800" cy="805079"/>
          </a:xfrm>
          <a:ln/>
        </p:spPr>
        <p:txBody>
          <a:bodyPr vert="horz" wrap="square" lIns="91440" tIns="45720" rIns="91440" bIns="45720" anchor="ctr" anchorCtr="0"/>
          <a:lstStyle/>
          <a:p>
            <a:r>
              <a:rPr lang="zh-CN" altLang="en-US" sz="4000" dirty="0">
                <a:latin typeface="黑体" panose="02010609060101010101" pitchFamily="49" charset="-122"/>
                <a:ea typeface="黑体" panose="02010609060101010101" pitchFamily="49" charset="-122"/>
              </a:rPr>
              <a:t>课堂是干什么的？</a:t>
            </a:r>
          </a:p>
        </p:txBody>
      </p:sp>
      <p:sp>
        <p:nvSpPr>
          <p:cNvPr id="21507" name="Content Placeholder 2"/>
          <p:cNvSpPr>
            <a:spLocks noGrp="1" noChangeArrowheads="1"/>
          </p:cNvSpPr>
          <p:nvPr>
            <p:ph idx="1"/>
          </p:nvPr>
        </p:nvSpPr>
        <p:spPr>
          <a:xfrm>
            <a:off x="1535837" y="1528917"/>
            <a:ext cx="8610600" cy="4197180"/>
          </a:xfrm>
        </p:spPr>
        <p:txBody>
          <a:bodyPr vert="horz" wrap="square" lIns="91440" tIns="45720" rIns="91440" bIns="45720" numCol="1" anchor="t" anchorCtr="0" compatLnSpc="1"/>
          <a:lstStyle/>
          <a:p>
            <a:pPr marL="0" indent="0" eaLnBrk="0" fontAlgn="base" hangingPunct="0">
              <a:lnSpc>
                <a:spcPct val="100000"/>
              </a:lnSpc>
              <a:spcBef>
                <a:spcPct val="20000"/>
              </a:spcBef>
              <a:spcAft>
                <a:spcPct val="0"/>
              </a:spcAft>
              <a:buClr>
                <a:schemeClr val="hlink"/>
              </a:buClr>
              <a:buNone/>
              <a:defRPr/>
            </a:pPr>
            <a:r>
              <a:rPr lang="zh-CN" altLang="en-US" sz="3200" kern="0" dirty="0">
                <a:latin typeface="Times New Roman" panose="02020603050405020304" pitchFamily="18" charset="0"/>
                <a:ea typeface="楷体" panose="02010609060101010101" pitchFamily="49" charset="-122"/>
                <a:sym typeface="Calibri" panose="020F0502020204030204" pitchFamily="34" charset="0"/>
              </a:rPr>
              <a:t>如何培养</a:t>
            </a:r>
            <a:r>
              <a:rPr lang="zh-CN" altLang="zh-CN" sz="3200" kern="0" dirty="0">
                <a:latin typeface="Times New Roman" panose="02020603050405020304" pitchFamily="18" charset="0"/>
                <a:ea typeface="楷体" panose="02010609060101010101" pitchFamily="49" charset="-122"/>
                <a:sym typeface="Calibri" panose="020F0502020204030204" pitchFamily="34" charset="0"/>
              </a:rPr>
              <a:t>引领未来社会进步和文明发展的国家脊梁和</a:t>
            </a:r>
            <a:r>
              <a:rPr lang="zh-CN" altLang="zh-CN" sz="3200" kern="0" dirty="0">
                <a:solidFill>
                  <a:srgbClr val="FF0000"/>
                </a:solidFill>
                <a:latin typeface="Times New Roman" panose="02020603050405020304" pitchFamily="18" charset="0"/>
                <a:ea typeface="楷体" panose="02010609060101010101" pitchFamily="49" charset="-122"/>
                <a:sym typeface="Calibri" panose="020F0502020204030204" pitchFamily="34" charset="0"/>
              </a:rPr>
              <a:t>领袖</a:t>
            </a:r>
            <a:r>
              <a:rPr lang="zh-CN" altLang="zh-CN" sz="3200" kern="0" dirty="0">
                <a:latin typeface="Times New Roman" panose="02020603050405020304" pitchFamily="18" charset="0"/>
                <a:ea typeface="楷体" panose="02010609060101010101" pitchFamily="49" charset="-122"/>
                <a:sym typeface="Calibri" panose="020F0502020204030204" pitchFamily="34" charset="0"/>
              </a:rPr>
              <a:t>人才</a:t>
            </a:r>
            <a:r>
              <a:rPr lang="zh-CN" altLang="en-US" sz="3200" kern="0" dirty="0">
                <a:latin typeface="Times New Roman" panose="02020603050405020304" pitchFamily="18" charset="0"/>
                <a:ea typeface="楷体" panose="02010609060101010101" pitchFamily="49" charset="-122"/>
                <a:sym typeface="Calibri" panose="020F0502020204030204" pitchFamily="34" charset="0"/>
              </a:rPr>
              <a:t>？</a:t>
            </a:r>
            <a:endParaRPr lang="en-US" altLang="zh-CN" sz="3200" kern="0" dirty="0">
              <a:latin typeface="Times New Roman" panose="02020603050405020304" pitchFamily="18" charset="0"/>
              <a:ea typeface="楷体" panose="02010609060101010101" pitchFamily="49" charset="-122"/>
              <a:sym typeface="Calibri" panose="020F0502020204030204" pitchFamily="34" charset="0"/>
            </a:endParaRPr>
          </a:p>
          <a:p>
            <a:pPr marL="0" indent="0" eaLnBrk="0" fontAlgn="base" hangingPunct="0">
              <a:lnSpc>
                <a:spcPct val="100000"/>
              </a:lnSpc>
              <a:spcBef>
                <a:spcPct val="20000"/>
              </a:spcBef>
              <a:spcAft>
                <a:spcPct val="0"/>
              </a:spcAft>
              <a:buClr>
                <a:schemeClr val="hlink"/>
              </a:buClr>
              <a:buNone/>
              <a:defRPr/>
            </a:pPr>
            <a:r>
              <a:rPr lang="zh-CN" altLang="en-US" sz="3200" kern="0" dirty="0">
                <a:solidFill>
                  <a:srgbClr val="FF0000"/>
                </a:solidFill>
                <a:latin typeface="黑体" panose="02010609060101010101" pitchFamily="49" charset="-122"/>
                <a:ea typeface="黑体" panose="02010609060101010101" pitchFamily="49" charset="-122"/>
              </a:rPr>
              <a:t>高水平的评判性思维和沟通能力</a:t>
            </a:r>
            <a:endParaRPr lang="en-US" altLang="zh-CN" sz="3200" kern="0" dirty="0">
              <a:latin typeface="Times New Roman" panose="02020603050405020304" pitchFamily="18" charset="0"/>
              <a:ea typeface="楷体" panose="02010609060101010101" pitchFamily="49" charset="-122"/>
              <a:sym typeface="Calibri" panose="020F0502020204030204" pitchFamily="34" charset="0"/>
            </a:endParaRPr>
          </a:p>
          <a:p>
            <a:pPr marL="0" indent="0" eaLnBrk="0" fontAlgn="base" hangingPunct="0">
              <a:lnSpc>
                <a:spcPct val="100000"/>
              </a:lnSpc>
              <a:spcBef>
                <a:spcPct val="20000"/>
              </a:spcBef>
              <a:spcAft>
                <a:spcPct val="0"/>
              </a:spcAft>
              <a:buClr>
                <a:schemeClr val="hlink"/>
              </a:buClr>
              <a:buFont typeface="Wingdings" panose="05000000000000000000" pitchFamily="2" charset="2"/>
              <a:buChar char="v"/>
              <a:defRPr/>
            </a:pPr>
            <a:endParaRPr lang="en-US" altLang="zh-CN" sz="3200" kern="0" dirty="0">
              <a:latin typeface="黑体" panose="02010609060101010101" pitchFamily="49" charset="-122"/>
              <a:ea typeface="宋体" panose="02010600030101010101" pitchFamily="2" charset="-122"/>
            </a:endParaRPr>
          </a:p>
          <a:p>
            <a:pPr marL="0" indent="0" eaLnBrk="0" fontAlgn="base" hangingPunct="0">
              <a:lnSpc>
                <a:spcPct val="100000"/>
              </a:lnSpc>
              <a:spcBef>
                <a:spcPct val="20000"/>
              </a:spcBef>
              <a:spcAft>
                <a:spcPct val="0"/>
              </a:spcAft>
              <a:buClr>
                <a:schemeClr val="hlink"/>
              </a:buClr>
              <a:buFont typeface="Wingdings" panose="05000000000000000000" pitchFamily="2" charset="2"/>
              <a:buChar char="v"/>
              <a:defRPr/>
            </a:pPr>
            <a:endParaRPr lang="zh-CN" altLang="en-US" sz="3200" kern="0" dirty="0">
              <a:latin typeface="黑体" panose="02010609060101010101" pitchFamily="49"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a:xfrm>
            <a:off x="609600" y="577048"/>
            <a:ext cx="10972800" cy="840589"/>
          </a:xfrm>
          <a:ln/>
        </p:spPr>
        <p:txBody>
          <a:bodyPr vert="horz" wrap="square" lIns="91440" tIns="45720" rIns="91440" bIns="45720" anchor="ctr" anchorCtr="0"/>
          <a:lstStyle/>
          <a:p>
            <a:r>
              <a:rPr lang="zh-CN" altLang="en-US" dirty="0">
                <a:latin typeface="黑体" panose="02010609060101010101" pitchFamily="49" charset="-122"/>
                <a:ea typeface="黑体" panose="02010609060101010101" pitchFamily="49" charset="-122"/>
                <a:cs typeface="+mj-cs"/>
              </a:rPr>
              <a:t>课堂学习的建议</a:t>
            </a:r>
            <a:r>
              <a:rPr lang="en-US" altLang="zh-CN" dirty="0">
                <a:latin typeface="黑体" panose="02010609060101010101" pitchFamily="49" charset="-122"/>
                <a:ea typeface="黑体" panose="02010609060101010101" pitchFamily="49" charset="-122"/>
                <a:cs typeface="+mj-cs"/>
              </a:rPr>
              <a:t>-1</a:t>
            </a:r>
            <a:endParaRPr lang="zh-CN" altLang="en-US" dirty="0">
              <a:latin typeface="黑体" panose="02010609060101010101" pitchFamily="49" charset="-122"/>
              <a:ea typeface="黑体" panose="02010609060101010101" pitchFamily="49" charset="-122"/>
              <a:cs typeface="+mj-cs"/>
            </a:endParaRPr>
          </a:p>
        </p:txBody>
      </p:sp>
      <p:sp>
        <p:nvSpPr>
          <p:cNvPr id="38914" name="Content Placeholder 2"/>
          <p:cNvSpPr>
            <a:spLocks noGrp="1"/>
          </p:cNvSpPr>
          <p:nvPr>
            <p:ph idx="1"/>
          </p:nvPr>
        </p:nvSpPr>
        <p:spPr>
          <a:xfrm>
            <a:off x="994299" y="1376362"/>
            <a:ext cx="9663405" cy="5207000"/>
          </a:xfrm>
          <a:ln/>
        </p:spPr>
        <p:txBody>
          <a:bodyPr vert="horz" wrap="square" lIns="91440" tIns="45720" rIns="91440" bIns="45720" anchor="t" anchorCtr="0"/>
          <a:lstStyle/>
          <a:p>
            <a:pPr marL="0" indent="0">
              <a:buNone/>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zh-CN" altLang="en-US" dirty="0">
                <a:solidFill>
                  <a:srgbClr val="FF0000"/>
                </a:solidFill>
                <a:latin typeface="黑体" panose="02010609060101010101" pitchFamily="49" charset="-122"/>
                <a:ea typeface="黑体" panose="02010609060101010101" pitchFamily="49" charset="-122"/>
              </a:rPr>
              <a:t>不应该把课堂仅仅看做传播知识的场所</a:t>
            </a:r>
            <a:r>
              <a:rPr lang="zh-CN" altLang="en-US" dirty="0">
                <a:latin typeface="黑体" panose="02010609060101010101" pitchFamily="49" charset="-122"/>
                <a:ea typeface="黑体" panose="02010609060101010101" pitchFamily="49" charset="-122"/>
              </a:rPr>
              <a:t>（很多知识的传播可以通过阅读材料和线上学习完成），而应将课堂视为培养</a:t>
            </a:r>
            <a:r>
              <a:rPr lang="zh-CN" altLang="en-US" dirty="0">
                <a:solidFill>
                  <a:srgbClr val="FF0000"/>
                </a:solidFill>
                <a:latin typeface="黑体" panose="02010609060101010101" pitchFamily="49" charset="-122"/>
                <a:ea typeface="黑体" panose="02010609060101010101" pitchFamily="49" charset="-122"/>
              </a:rPr>
              <a:t>辩证思维和解决问题能力</a:t>
            </a:r>
            <a:r>
              <a:rPr lang="zh-CN" altLang="en-US" dirty="0">
                <a:latin typeface="黑体" panose="02010609060101010101" pitchFamily="49" charset="-122"/>
                <a:ea typeface="黑体" panose="02010609060101010101" pitchFamily="49" charset="-122"/>
              </a:rPr>
              <a:t>的训练。</a:t>
            </a:r>
          </a:p>
          <a:p>
            <a:pPr marL="0" indent="0">
              <a:buNone/>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、学生</a:t>
            </a:r>
            <a:r>
              <a:rPr lang="zh-CN" altLang="en-US" dirty="0">
                <a:solidFill>
                  <a:srgbClr val="FF0000"/>
                </a:solidFill>
                <a:latin typeface="黑体" panose="02010609060101010101" pitchFamily="49" charset="-122"/>
                <a:ea typeface="黑体" panose="02010609060101010101" pitchFamily="49" charset="-122"/>
              </a:rPr>
              <a:t>课堂参与</a:t>
            </a:r>
            <a:r>
              <a:rPr lang="zh-CN" altLang="en-US" dirty="0">
                <a:latin typeface="黑体" panose="02010609060101010101" pitchFamily="49" charset="-122"/>
                <a:ea typeface="黑体" panose="02010609060101010101" pitchFamily="49" charset="-122"/>
              </a:rPr>
              <a:t>表现分为以下几个阶段，：</a:t>
            </a:r>
          </a:p>
          <a:p>
            <a:pPr marL="0" indent="0">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）沉默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学生对教师的问题没有任何回应</a:t>
            </a:r>
          </a:p>
          <a:p>
            <a:pPr marL="0" indent="0">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）回答</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学生仅仅给出是或否的回答</a:t>
            </a:r>
          </a:p>
          <a:p>
            <a:pPr marL="0" indent="0">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）阐述</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学生通过推理阐明答案</a:t>
            </a:r>
          </a:p>
          <a:p>
            <a:pPr marL="0" indent="0">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）对话</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学生和教师交流看法，学生甚至可以质疑和反对教师的观点</a:t>
            </a:r>
          </a:p>
          <a:p>
            <a:pPr marL="0" indent="0">
              <a:buNone/>
            </a:pP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）辩论</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师生对于所持的不同观点进行辩论和证实</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是最高的阶段</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a:xfrm>
            <a:off x="609600" y="567601"/>
            <a:ext cx="10972800" cy="1143000"/>
          </a:xfrm>
          <a:ln/>
        </p:spPr>
        <p:txBody>
          <a:bodyPr vert="horz" wrap="square" lIns="91440" tIns="45720" rIns="91440" bIns="45720" anchor="ctr" anchorCtr="0"/>
          <a:lstStyle/>
          <a:p>
            <a:r>
              <a:rPr lang="zh-CN" altLang="en-US" dirty="0">
                <a:latin typeface="黑体" panose="02010609060101010101" pitchFamily="49" charset="-122"/>
                <a:ea typeface="黑体" panose="02010609060101010101" pitchFamily="49" charset="-122"/>
                <a:cs typeface="+mj-cs"/>
              </a:rPr>
              <a:t>课堂学习的建议</a:t>
            </a:r>
            <a:r>
              <a:rPr lang="en-US" altLang="zh-CN" dirty="0">
                <a:latin typeface="黑体" panose="02010609060101010101" pitchFamily="49" charset="-122"/>
                <a:ea typeface="黑体" panose="02010609060101010101" pitchFamily="49" charset="-122"/>
                <a:cs typeface="+mj-cs"/>
              </a:rPr>
              <a:t>-2</a:t>
            </a:r>
            <a:endParaRPr lang="zh-CN" altLang="en-US" dirty="0">
              <a:latin typeface="黑体" panose="02010609060101010101" pitchFamily="49" charset="-122"/>
              <a:ea typeface="宋体" panose="02010600030101010101" pitchFamily="2" charset="-122"/>
              <a:cs typeface="+mj-cs"/>
            </a:endParaRPr>
          </a:p>
        </p:txBody>
      </p:sp>
      <p:sp>
        <p:nvSpPr>
          <p:cNvPr id="39938" name="Content Placeholder 2"/>
          <p:cNvSpPr>
            <a:spLocks noGrp="1"/>
          </p:cNvSpPr>
          <p:nvPr>
            <p:ph idx="1"/>
          </p:nvPr>
        </p:nvSpPr>
        <p:spPr>
          <a:ln/>
        </p:spPr>
        <p:txBody>
          <a:bodyPr vert="horz" wrap="square" lIns="91440" tIns="45720" rIns="91440" bIns="45720" anchor="t" anchorCtr="0"/>
          <a:lstStyle/>
          <a:p>
            <a:r>
              <a:rPr lang="en-US" altLang="zh-CN" dirty="0">
                <a:latin typeface="黑体" panose="02010609060101010101" pitchFamily="49" charset="-122"/>
                <a:ea typeface="黑体" panose="02010609060101010101" pitchFamily="49" charset="-122"/>
                <a:cs typeface="+mn-cs"/>
              </a:rPr>
              <a:t>3</a:t>
            </a:r>
            <a:r>
              <a:rPr lang="zh-CN" altLang="en-US" dirty="0">
                <a:latin typeface="黑体" panose="02010609060101010101" pitchFamily="49" charset="-122"/>
                <a:ea typeface="黑体" panose="02010609060101010101" pitchFamily="49" charset="-122"/>
                <a:cs typeface="+mn-cs"/>
              </a:rPr>
              <a:t>、鼓励学生在课堂上动起来：做笔记、发言、举手、眼神交流、和周围同学交流、小组学习等。</a:t>
            </a:r>
          </a:p>
          <a:p>
            <a:r>
              <a:rPr lang="en-US" altLang="zh-CN" dirty="0">
                <a:latin typeface="黑体" panose="02010609060101010101" pitchFamily="49" charset="-122"/>
                <a:ea typeface="黑体" panose="02010609060101010101" pitchFamily="49" charset="-122"/>
                <a:cs typeface="+mn-cs"/>
              </a:rPr>
              <a:t>4</a:t>
            </a:r>
            <a:r>
              <a:rPr lang="zh-CN" altLang="en-US" dirty="0">
                <a:latin typeface="黑体" panose="02010609060101010101" pitchFamily="49" charset="-122"/>
                <a:ea typeface="黑体" panose="02010609060101010101" pitchFamily="49" charset="-122"/>
                <a:cs typeface="+mn-cs"/>
              </a:rPr>
              <a:t>、将学生的角色从知识的被动接受者转变为课堂的积极参与者。这样一来，大学能够真正满足社会需求，培养学生</a:t>
            </a:r>
            <a:r>
              <a:rPr lang="zh-CN" altLang="en-US" dirty="0">
                <a:solidFill>
                  <a:srgbClr val="FF0000"/>
                </a:solidFill>
                <a:latin typeface="黑体" panose="02010609060101010101" pitchFamily="49" charset="-122"/>
                <a:ea typeface="黑体" panose="02010609060101010101" pitchFamily="49" charset="-122"/>
                <a:cs typeface="+mn-cs"/>
              </a:rPr>
              <a:t>有效沟通、尊重差异、化解分歧、积极主动、注重团队合作</a:t>
            </a:r>
            <a:r>
              <a:rPr lang="zh-CN" altLang="en-US" dirty="0">
                <a:latin typeface="黑体" panose="02010609060101010101" pitchFamily="49" charset="-122"/>
                <a:ea typeface="黑体" panose="02010609060101010101" pitchFamily="49" charset="-122"/>
                <a:cs typeface="+mn-cs"/>
              </a:rPr>
              <a:t>，并最终成为具有</a:t>
            </a:r>
            <a:r>
              <a:rPr lang="zh-CN" altLang="en-US" dirty="0">
                <a:solidFill>
                  <a:srgbClr val="FF0000"/>
                </a:solidFill>
                <a:latin typeface="黑体" panose="02010609060101010101" pitchFamily="49" charset="-122"/>
                <a:ea typeface="黑体" panose="02010609060101010101" pitchFamily="49" charset="-122"/>
                <a:cs typeface="+mn-cs"/>
              </a:rPr>
              <a:t>创新精神</a:t>
            </a:r>
            <a:r>
              <a:rPr lang="zh-CN" altLang="en-US" dirty="0">
                <a:latin typeface="黑体" panose="02010609060101010101" pitchFamily="49" charset="-122"/>
                <a:ea typeface="黑体" panose="02010609060101010101" pitchFamily="49" charset="-122"/>
                <a:cs typeface="+mn-cs"/>
              </a:rPr>
              <a:t>的一流人才。</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文本占位符 7"/>
          <p:cNvSpPr txBox="1">
            <a:spLocks/>
          </p:cNvSpPr>
          <p:nvPr/>
        </p:nvSpPr>
        <p:spPr bwMode="auto">
          <a:xfrm>
            <a:off x="2438399" y="1879599"/>
            <a:ext cx="4530571" cy="1376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en-US" sz="2800" dirty="0">
                <a:latin typeface="微软雅黑" panose="020B0503020204020204" pitchFamily="34" charset="-122"/>
                <a:ea typeface="微软雅黑" panose="020B0503020204020204" pitchFamily="34" charset="-122"/>
              </a:rPr>
              <a:t>大学者，非谓有大楼之谓也，有大师之谓也。</a:t>
            </a:r>
            <a:endParaRPr lang="en-US" altLang="zh-CN" sz="2800" dirty="0">
              <a:latin typeface="微软雅黑" panose="020B0503020204020204" pitchFamily="34" charset="-122"/>
              <a:ea typeface="微软雅黑" panose="020B0503020204020204" pitchFamily="34" charset="-122"/>
            </a:endParaRPr>
          </a:p>
          <a:p>
            <a:pPr>
              <a:buFontTx/>
              <a:buNone/>
            </a:pP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梅贻琦</a:t>
            </a:r>
          </a:p>
        </p:txBody>
      </p:sp>
      <p:sp>
        <p:nvSpPr>
          <p:cNvPr id="4" name="文本占位符 8"/>
          <p:cNvSpPr txBox="1">
            <a:spLocks/>
          </p:cNvSpPr>
          <p:nvPr/>
        </p:nvSpPr>
        <p:spPr>
          <a:xfrm>
            <a:off x="5245733" y="4263946"/>
            <a:ext cx="5283183" cy="220821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defRPr/>
            </a:pPr>
            <a:r>
              <a:rPr lang="zh-CN" altLang="en-US" sz="2800" kern="0" dirty="0">
                <a:latin typeface="微软雅黑" panose="020B0503020204020204" pitchFamily="34" charset="-122"/>
                <a:ea typeface="微软雅黑" panose="020B0503020204020204" pitchFamily="34" charset="-122"/>
              </a:rPr>
              <a:t>诸君来此求学，必有一定宗旨，欲求宗旨之正大与否，必先知大学之性质</a:t>
            </a:r>
            <a:r>
              <a:rPr lang="en-US" altLang="zh-CN" sz="2800" kern="0" dirty="0">
                <a:latin typeface="微软雅黑" panose="020B0503020204020204" pitchFamily="34" charset="-122"/>
                <a:ea typeface="微软雅黑" panose="020B0503020204020204" pitchFamily="34" charset="-122"/>
              </a:rPr>
              <a:t>……</a:t>
            </a:r>
            <a:r>
              <a:rPr lang="zh-CN" altLang="en-US" sz="2800" kern="0" dirty="0">
                <a:latin typeface="微软雅黑" panose="020B0503020204020204" pitchFamily="34" charset="-122"/>
                <a:ea typeface="微软雅黑" panose="020B0503020204020204" pitchFamily="34" charset="-122"/>
              </a:rPr>
              <a:t>大学者，研究高深学问也。</a:t>
            </a:r>
            <a:endParaRPr lang="en-US" altLang="zh-CN" sz="2800" kern="0" dirty="0">
              <a:latin typeface="微软雅黑" panose="020B0503020204020204" pitchFamily="34" charset="-122"/>
              <a:ea typeface="微软雅黑" panose="020B0503020204020204" pitchFamily="34" charset="-122"/>
            </a:endParaRPr>
          </a:p>
          <a:p>
            <a:pPr marL="0" indent="0">
              <a:buNone/>
              <a:defRPr/>
            </a:pPr>
            <a:r>
              <a:rPr lang="en-US" altLang="zh-CN" sz="2800" kern="0" dirty="0">
                <a:latin typeface="微软雅黑" panose="020B0503020204020204" pitchFamily="34" charset="-122"/>
                <a:ea typeface="微软雅黑" panose="020B0503020204020204" pitchFamily="34" charset="-122"/>
              </a:rPr>
              <a:t>                            ——</a:t>
            </a:r>
            <a:r>
              <a:rPr lang="zh-CN" altLang="en-US" sz="2800" kern="0" dirty="0">
                <a:latin typeface="微软雅黑" panose="020B0503020204020204" pitchFamily="34" charset="-122"/>
                <a:ea typeface="微软雅黑" panose="020B0503020204020204" pitchFamily="34" charset="-122"/>
              </a:rPr>
              <a:t>蔡元培</a:t>
            </a:r>
          </a:p>
        </p:txBody>
      </p:sp>
      <p:sp>
        <p:nvSpPr>
          <p:cNvPr id="10245" name="Rectangle 3"/>
          <p:cNvSpPr>
            <a:spLocks noGrp="1" noChangeArrowheads="1"/>
          </p:cNvSpPr>
          <p:nvPr>
            <p:ph sz="quarter" idx="4294967295"/>
          </p:nvPr>
        </p:nvSpPr>
        <p:spPr>
          <a:xfrm>
            <a:off x="1798638" y="3927475"/>
            <a:ext cx="4349750" cy="528638"/>
          </a:xfrm>
          <a:prstGeom prst="rect">
            <a:avLst/>
          </a:prstGeom>
        </p:spPr>
        <p:txBody>
          <a:bodyPr/>
          <a:lstStyle/>
          <a:p>
            <a:pPr algn="just" eaLnBrk="1" hangingPunct="1">
              <a:lnSpc>
                <a:spcPct val="155000"/>
              </a:lnSpc>
              <a:buFontTx/>
              <a:buNone/>
            </a:pPr>
            <a:r>
              <a:rPr lang="en-US" altLang="zh-CN" b="1">
                <a:latin typeface="方正大黑简体"/>
                <a:ea typeface="方正大黑简体"/>
                <a:cs typeface="方正大黑简体"/>
              </a:rPr>
              <a:t>      </a:t>
            </a:r>
            <a:endParaRPr lang="zh-CN" altLang="en-US" b="1">
              <a:latin typeface="方正大黑简体"/>
              <a:ea typeface="方正大黑简体"/>
              <a:cs typeface="方正大黑简体"/>
            </a:endParaRPr>
          </a:p>
        </p:txBody>
      </p:sp>
      <p:pic>
        <p:nvPicPr>
          <p:cNvPr id="6" name="内容占位符 10" descr="timg (3).jpg"/>
          <p:cNvPicPr>
            <a:picLocks noGrp="1" noChangeAspect="1"/>
          </p:cNvPicPr>
          <p:nvPr>
            <p:ph sz="quarter" idx="4294967295"/>
          </p:nvPr>
        </p:nvPicPr>
        <p:blipFill>
          <a:blip r:embed="rId2"/>
          <a:stretch>
            <a:fillRect/>
          </a:stretch>
        </p:blipFill>
        <p:spPr>
          <a:xfrm>
            <a:off x="7282138" y="1489947"/>
            <a:ext cx="2349226" cy="2180354"/>
          </a:xfrm>
          <a:prstGeom prst="ellipse">
            <a:avLst/>
          </a:prstGeom>
          <a:ln w="190500" cap="rnd">
            <a:solidFill>
              <a:srgbClr val="C8C6BD"/>
            </a:solidFill>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0247" name="Rectangle 6"/>
          <p:cNvSpPr>
            <a:spLocks noChangeArrowheads="1"/>
          </p:cNvSpPr>
          <p:nvPr/>
        </p:nvSpPr>
        <p:spPr bwMode="auto">
          <a:xfrm>
            <a:off x="3746501" y="3602039"/>
            <a:ext cx="5884863" cy="136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5000"/>
              </a:lnSpc>
              <a:buFontTx/>
              <a:buNone/>
            </a:pPr>
            <a:endParaRPr lang="zh-CN" altLang="en-US" sz="2800" b="1">
              <a:latin typeface="方正大黑简体"/>
              <a:ea typeface="方正大黑简体"/>
              <a:cs typeface="方正大黑简体"/>
            </a:endParaRPr>
          </a:p>
        </p:txBody>
      </p:sp>
      <p:pic>
        <p:nvPicPr>
          <p:cNvPr id="8" name="图片 7" descr="u=3114475674,3755462665&amp;fm=27&amp;gp=0.jpg"/>
          <p:cNvPicPr>
            <a:picLocks noChangeAspect="1"/>
          </p:cNvPicPr>
          <p:nvPr/>
        </p:nvPicPr>
        <p:blipFill>
          <a:blip r:embed="rId3"/>
          <a:stretch>
            <a:fillRect/>
          </a:stretch>
        </p:blipFill>
        <p:spPr>
          <a:xfrm>
            <a:off x="2278501" y="4089702"/>
            <a:ext cx="2376097" cy="208890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 xmlns:p14="http://schemas.microsoft.com/office/powerpoint/2010/main" val="4224584275"/>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p:nvPr>
        </p:nvSpPr>
        <p:spPr>
          <a:xfrm>
            <a:off x="609600" y="731836"/>
            <a:ext cx="10972800" cy="1143000"/>
          </a:xfrm>
          <a:ln/>
        </p:spPr>
        <p:txBody>
          <a:bodyPr vert="horz" wrap="square" lIns="91440" tIns="45720" rIns="91440" bIns="45720" anchor="ctr" anchorCtr="0"/>
          <a:lstStyle/>
          <a:p>
            <a:pPr eaLnBrk="1" hangingPunct="1"/>
            <a:r>
              <a:rPr lang="en-US" altLang="zh-CN" b="1" dirty="0">
                <a:solidFill>
                  <a:srgbClr val="FF0000"/>
                </a:solidFill>
                <a:latin typeface="黑体" panose="02010609060101010101" pitchFamily="49" charset="-122"/>
                <a:ea typeface="黑体" panose="02010609060101010101" pitchFamily="49" charset="-122"/>
                <a:cs typeface="+mj-cs"/>
              </a:rPr>
              <a:t>3</a:t>
            </a:r>
            <a:r>
              <a:rPr lang="zh-CN" altLang="en-US" b="1" dirty="0">
                <a:solidFill>
                  <a:srgbClr val="FF0000"/>
                </a:solidFill>
                <a:latin typeface="黑体" panose="02010609060101010101" pitchFamily="49" charset="-122"/>
                <a:ea typeface="黑体" panose="02010609060101010101" pitchFamily="49" charset="-122"/>
                <a:cs typeface="+mj-cs"/>
              </a:rPr>
              <a:t>、高中生到大学生的转变</a:t>
            </a:r>
          </a:p>
        </p:txBody>
      </p:sp>
      <p:sp>
        <p:nvSpPr>
          <p:cNvPr id="19458" name="Rectangle 3"/>
          <p:cNvSpPr>
            <a:spLocks noGrp="1"/>
          </p:cNvSpPr>
          <p:nvPr>
            <p:ph idx="1"/>
          </p:nvPr>
        </p:nvSpPr>
        <p:spPr>
          <a:xfrm>
            <a:off x="609600" y="2112885"/>
            <a:ext cx="10972800" cy="4013279"/>
          </a:xfrm>
          <a:ln/>
        </p:spPr>
        <p:txBody>
          <a:bodyPr vert="horz" wrap="square" lIns="91440" tIns="45720" rIns="91440" bIns="45720" anchor="t" anchorCtr="0"/>
          <a:lstStyle/>
          <a:p>
            <a:pPr eaLnBrk="1" hangingPunct="1"/>
            <a:r>
              <a:rPr lang="zh-CN" altLang="en-US" sz="4000" dirty="0">
                <a:latin typeface="黑体" panose="02010609060101010101" pitchFamily="49" charset="-122"/>
                <a:ea typeface="黑体" panose="02010609060101010101" pitchFamily="49" charset="-122"/>
                <a:cs typeface="+mn-cs"/>
              </a:rPr>
              <a:t>学业地位</a:t>
            </a:r>
          </a:p>
          <a:p>
            <a:pPr eaLnBrk="1" hangingPunct="1"/>
            <a:r>
              <a:rPr lang="zh-CN" altLang="en-US" sz="4000" dirty="0">
                <a:latin typeface="黑体" panose="02010609060101010101" pitchFamily="49" charset="-122"/>
                <a:ea typeface="黑体" panose="02010609060101010101" pitchFamily="49" charset="-122"/>
                <a:cs typeface="+mn-cs"/>
              </a:rPr>
              <a:t>生活自理</a:t>
            </a:r>
          </a:p>
          <a:p>
            <a:pPr eaLnBrk="1" hangingPunct="1"/>
            <a:r>
              <a:rPr lang="zh-CN" altLang="en-US" sz="4000" dirty="0">
                <a:latin typeface="黑体" panose="02010609060101010101" pitchFamily="49" charset="-122"/>
                <a:ea typeface="黑体" panose="02010609060101010101" pitchFamily="49" charset="-122"/>
                <a:cs typeface="+mn-cs"/>
              </a:rPr>
              <a:t>人际关系</a:t>
            </a:r>
          </a:p>
          <a:p>
            <a:pPr eaLnBrk="1" hangingPunct="1"/>
            <a:endParaRPr lang="en-US" altLang="zh-CN" dirty="0">
              <a:latin typeface="黑体" panose="02010609060101010101" pitchFamily="49" charset="-122"/>
              <a:ea typeface="黑体" panose="02010609060101010101" pitchFamily="49" charset="-122"/>
              <a:cs typeface="+mn-c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p:nvPr>
        </p:nvSpPr>
        <p:spPr>
          <a:xfrm>
            <a:off x="609600" y="639762"/>
            <a:ext cx="10972800" cy="1143000"/>
          </a:xfrm>
          <a:ln/>
        </p:spPr>
        <p:txBody>
          <a:bodyPr vert="horz" wrap="square" lIns="91440" tIns="45720" rIns="91440" bIns="45720" anchor="ctr" anchorCtr="0"/>
          <a:lstStyle/>
          <a:p>
            <a:pPr eaLnBrk="1" hangingPunct="1"/>
            <a:r>
              <a:rPr lang="zh-CN" altLang="en-US" dirty="0">
                <a:latin typeface="黑体" panose="02010609060101010101" pitchFamily="49" charset="-122"/>
                <a:ea typeface="黑体" panose="02010609060101010101" pitchFamily="49" charset="-122"/>
                <a:cs typeface="+mj-cs"/>
              </a:rPr>
              <a:t>学业地位</a:t>
            </a:r>
          </a:p>
        </p:txBody>
      </p:sp>
      <p:sp>
        <p:nvSpPr>
          <p:cNvPr id="20482" name="Rectangle 3"/>
          <p:cNvSpPr>
            <a:spLocks noGrp="1"/>
          </p:cNvSpPr>
          <p:nvPr>
            <p:ph idx="1"/>
          </p:nvPr>
        </p:nvSpPr>
        <p:spPr>
          <a:xfrm>
            <a:off x="1287262" y="1782762"/>
            <a:ext cx="8999738" cy="4280687"/>
          </a:xfrm>
          <a:ln/>
        </p:spPr>
        <p:txBody>
          <a:bodyPr vert="horz" wrap="square" lIns="91440" tIns="45720" rIns="91440" bIns="45720" anchor="t" anchorCtr="0"/>
          <a:lstStyle/>
          <a:p>
            <a:pPr eaLnBrk="1" hangingPunct="1"/>
            <a:r>
              <a:rPr lang="zh-CN" altLang="en-US" dirty="0">
                <a:solidFill>
                  <a:srgbClr val="FF0000"/>
                </a:solidFill>
                <a:latin typeface="黑体" panose="02010609060101010101" pitchFamily="49" charset="-122"/>
                <a:ea typeface="黑体" panose="02010609060101010101" pitchFamily="49" charset="-122"/>
              </a:rPr>
              <a:t>失去优势</a:t>
            </a:r>
            <a:r>
              <a:rPr lang="zh-CN" altLang="en-US" dirty="0">
                <a:latin typeface="黑体" panose="02010609060101010101" pitchFamily="49" charset="-122"/>
                <a:ea typeface="黑体" panose="02010609060101010101" pitchFamily="49" charset="-122"/>
              </a:rPr>
              <a:t>，努力争取，忽视其他方面</a:t>
            </a:r>
          </a:p>
          <a:p>
            <a:pPr eaLnBrk="1" hangingPunct="1"/>
            <a:r>
              <a:rPr lang="zh-CN" altLang="en-US" dirty="0">
                <a:solidFill>
                  <a:srgbClr val="FF0000"/>
                </a:solidFill>
                <a:latin typeface="黑体" panose="02010609060101010101" pitchFamily="49" charset="-122"/>
                <a:ea typeface="黑体" panose="02010609060101010101" pitchFamily="49" charset="-122"/>
              </a:rPr>
              <a:t>价值观变化</a:t>
            </a:r>
            <a:r>
              <a:rPr lang="zh-CN" altLang="en-US" dirty="0">
                <a:latin typeface="黑体" panose="02010609060101010101" pitchFamily="49" charset="-122"/>
                <a:ea typeface="黑体" panose="02010609060101010101" pitchFamily="49" charset="-122"/>
              </a:rPr>
              <a:t>：大学已经不再是单以学业成绩论英雄的了</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结果出现因学业地位改变而影响心理适应的问题</a:t>
            </a:r>
            <a:r>
              <a:rPr lang="en-US" altLang="zh-CN" dirty="0">
                <a:latin typeface="黑体" panose="02010609060101010101" pitchFamily="49" charset="-122"/>
                <a:ea typeface="黑体" panose="02010609060101010101" pitchFamily="49" charset="-122"/>
              </a:rPr>
              <a:t>.</a:t>
            </a:r>
          </a:p>
          <a:p>
            <a:pPr eaLnBrk="1" hangingPunct="1"/>
            <a:r>
              <a:rPr lang="zh-CN" altLang="en-US" dirty="0">
                <a:solidFill>
                  <a:srgbClr val="FF0000"/>
                </a:solidFill>
                <a:latin typeface="黑体" panose="02010609060101010101" pitchFamily="49" charset="-122"/>
                <a:ea typeface="黑体" panose="02010609060101010101" pitchFamily="49" charset="-122"/>
              </a:rPr>
              <a:t>影响自信心和自尊</a:t>
            </a:r>
            <a:r>
              <a:rPr lang="zh-CN" altLang="en-US" dirty="0">
                <a:latin typeface="黑体" panose="02010609060101010101" pitchFamily="49" charset="-122"/>
                <a:ea typeface="黑体" panose="02010609060101010101" pitchFamily="49" charset="-122"/>
              </a:rPr>
              <a:t>：大学生的考试焦虑常由此而生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优等生的地位受到威胁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自信心明显降低</a:t>
            </a:r>
            <a:r>
              <a:rPr lang="en-US" altLang="zh-CN" dirty="0">
                <a:latin typeface="黑体" panose="02010609060101010101" pitchFamily="49" charset="-122"/>
                <a:ea typeface="黑体" panose="02010609060101010101" pitchFamily="49" charset="-122"/>
              </a:rPr>
              <a:t>.</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如果不能顺利地完成角色改变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学业地位真成了一部分大学生的心病；过去学业成绩使他们建立自尊、自信，现在学业成绩又使他们失去自尊和自信</a:t>
            </a:r>
            <a:r>
              <a:rPr lang="en-US" altLang="zh-CN" dirty="0">
                <a:latin typeface="黑体" panose="02010609060101010101" pitchFamily="49" charset="-122"/>
                <a:ea typeface="黑体" panose="02010609060101010101" pitchFamily="49" charset="-122"/>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p:nvPr>
        </p:nvSpPr>
        <p:spPr>
          <a:xfrm>
            <a:off x="698377" y="625877"/>
            <a:ext cx="10972800" cy="1143000"/>
          </a:xfrm>
          <a:ln/>
        </p:spPr>
        <p:txBody>
          <a:bodyPr vert="horz" wrap="square" lIns="91440" tIns="45720" rIns="91440" bIns="45720" anchor="ctr" anchorCtr="0"/>
          <a:lstStyle/>
          <a:p>
            <a:pPr eaLnBrk="1" hangingPunct="1"/>
            <a:r>
              <a:rPr lang="zh-CN" altLang="en-US" dirty="0">
                <a:latin typeface="黑体" panose="02010609060101010101" pitchFamily="49" charset="-122"/>
                <a:ea typeface="黑体" panose="02010609060101010101" pitchFamily="49" charset="-122"/>
                <a:cs typeface="+mj-cs"/>
              </a:rPr>
              <a:t>生活自理</a:t>
            </a:r>
          </a:p>
        </p:txBody>
      </p:sp>
      <p:sp>
        <p:nvSpPr>
          <p:cNvPr id="21506" name="Rectangle 3"/>
          <p:cNvSpPr>
            <a:spLocks noGrp="1"/>
          </p:cNvSpPr>
          <p:nvPr>
            <p:ph idx="1"/>
          </p:nvPr>
        </p:nvSpPr>
        <p:spPr>
          <a:xfrm>
            <a:off x="609600" y="2008574"/>
            <a:ext cx="10972800" cy="4525963"/>
          </a:xfrm>
          <a:ln/>
        </p:spPr>
        <p:txBody>
          <a:bodyPr vert="horz" wrap="square" lIns="91440" tIns="45720" rIns="91440" bIns="45720" anchor="t" anchorCtr="0"/>
          <a:lstStyle/>
          <a:p>
            <a:pPr eaLnBrk="1" hangingPunct="1"/>
            <a:r>
              <a:rPr lang="zh-CN" altLang="en-US" dirty="0">
                <a:latin typeface="黑体" panose="02010609060101010101" pitchFamily="49" charset="-122"/>
                <a:ea typeface="黑体" panose="02010609060101010101" pitchFamily="49" charset="-122"/>
                <a:cs typeface="+mn-cs"/>
              </a:rPr>
              <a:t>远离家乡住校生活 ：由受家庭保护的个体成为独立生活的个体 。</a:t>
            </a:r>
          </a:p>
          <a:p>
            <a:pPr eaLnBrk="1" hangingPunct="1"/>
            <a:r>
              <a:rPr lang="zh-CN" altLang="en-US" dirty="0">
                <a:latin typeface="黑体" panose="02010609060101010101" pitchFamily="49" charset="-122"/>
                <a:ea typeface="黑体" panose="02010609060101010101" pitchFamily="49" charset="-122"/>
                <a:cs typeface="+mn-cs"/>
              </a:rPr>
              <a:t>自主管理自己，学习、时间、金钱、娱乐活动、日常事务。</a:t>
            </a:r>
          </a:p>
          <a:p>
            <a:pPr eaLnBrk="1" hangingPunct="1"/>
            <a:r>
              <a:rPr lang="zh-CN" altLang="en-US" dirty="0">
                <a:latin typeface="黑体" panose="02010609060101010101" pitchFamily="49" charset="-122"/>
                <a:ea typeface="黑体" panose="02010609060101010101" pitchFamily="49" charset="-122"/>
                <a:cs typeface="+mn-cs"/>
              </a:rPr>
              <a:t>生活是琐碎的，大学生需要自理的许多方面也是琐碎的，如果某些事情处理得不顺手，就可能长期受到困扰。如骑车、方言、办理事务。</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a:xfrm>
            <a:off x="609600" y="731836"/>
            <a:ext cx="10972800" cy="685802"/>
          </a:xfrm>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cs typeface="+mj-cs"/>
              </a:rPr>
              <a:t>人际关系</a:t>
            </a:r>
          </a:p>
        </p:txBody>
      </p:sp>
      <p:sp>
        <p:nvSpPr>
          <p:cNvPr id="22530" name="Rectangle 3"/>
          <p:cNvSpPr>
            <a:spLocks noGrp="1"/>
          </p:cNvSpPr>
          <p:nvPr>
            <p:ph idx="1"/>
          </p:nvPr>
        </p:nvSpPr>
        <p:spPr>
          <a:xfrm>
            <a:off x="609600" y="1839898"/>
            <a:ext cx="10972800" cy="4525963"/>
          </a:xfrm>
          <a:ln/>
        </p:spPr>
        <p:txBody>
          <a:bodyPr vert="horz" wrap="square" lIns="91440" tIns="45720" rIns="91440" bIns="45720" anchor="t" anchorCtr="0"/>
          <a:lstStyle/>
          <a:p>
            <a:pPr eaLnBrk="1" hangingPunct="1"/>
            <a:r>
              <a:rPr lang="zh-CN" altLang="en-US" dirty="0">
                <a:latin typeface="黑体" panose="02010609060101010101" pitchFamily="49" charset="-122"/>
                <a:ea typeface="黑体" panose="02010609060101010101" pitchFamily="49" charset="-122"/>
                <a:cs typeface="+mn-cs"/>
              </a:rPr>
              <a:t>中学与大学人际关系的区别：单纯</a:t>
            </a:r>
            <a:r>
              <a:rPr lang="en-US" altLang="zh-CN" dirty="0">
                <a:latin typeface="黑体" panose="02010609060101010101" pitchFamily="49" charset="-122"/>
                <a:ea typeface="黑体" panose="02010609060101010101" pitchFamily="49" charset="-122"/>
                <a:cs typeface="+mn-cs"/>
              </a:rPr>
              <a:t>vs</a:t>
            </a:r>
            <a:r>
              <a:rPr lang="zh-CN" altLang="en-US" dirty="0">
                <a:latin typeface="黑体" panose="02010609060101010101" pitchFamily="49" charset="-122"/>
                <a:ea typeface="黑体" panose="02010609060101010101" pitchFamily="49" charset="-122"/>
                <a:cs typeface="+mn-cs"/>
              </a:rPr>
              <a:t>复杂，主动</a:t>
            </a:r>
            <a:r>
              <a:rPr lang="en-US" altLang="zh-CN" dirty="0">
                <a:latin typeface="黑体" panose="02010609060101010101" pitchFamily="49" charset="-122"/>
                <a:ea typeface="黑体" panose="02010609060101010101" pitchFamily="49" charset="-122"/>
                <a:cs typeface="+mn-cs"/>
              </a:rPr>
              <a:t>vs</a:t>
            </a:r>
            <a:r>
              <a:rPr lang="zh-CN" altLang="en-US" dirty="0">
                <a:latin typeface="黑体" panose="02010609060101010101" pitchFamily="49" charset="-122"/>
                <a:ea typeface="黑体" panose="02010609060101010101" pitchFamily="49" charset="-122"/>
                <a:cs typeface="+mn-cs"/>
              </a:rPr>
              <a:t>被动</a:t>
            </a:r>
          </a:p>
          <a:p>
            <a:pPr eaLnBrk="1" hangingPunct="1"/>
            <a:r>
              <a:rPr lang="zh-CN" altLang="en-US" dirty="0">
                <a:latin typeface="黑体" panose="02010609060101010101" pitchFamily="49" charset="-122"/>
                <a:ea typeface="黑体" panose="02010609060101010101" pitchFamily="49" charset="-122"/>
                <a:cs typeface="+mn-cs"/>
              </a:rPr>
              <a:t>调整、适应：生活习惯、处事风格、表达方式等，无所谓对错</a:t>
            </a:r>
          </a:p>
          <a:p>
            <a:pPr eaLnBrk="1" hangingPunct="1"/>
            <a:r>
              <a:rPr lang="zh-CN" altLang="en-US" dirty="0">
                <a:latin typeface="黑体" panose="02010609060101010101" pitchFamily="49" charset="-122"/>
                <a:ea typeface="黑体" panose="02010609060101010101" pitchFamily="49" charset="-122"/>
                <a:cs typeface="+mn-cs"/>
              </a:rPr>
              <a:t>异性间的交往：渴望而又难以把握的人际关系</a:t>
            </a:r>
          </a:p>
          <a:p>
            <a:pPr eaLnBrk="1" hangingPunct="1"/>
            <a:r>
              <a:rPr lang="zh-CN" altLang="en-US" dirty="0">
                <a:latin typeface="黑体" panose="02010609060101010101" pitchFamily="49" charset="-122"/>
                <a:ea typeface="黑体" panose="02010609060101010101" pitchFamily="49" charset="-122"/>
                <a:cs typeface="+mn-cs"/>
              </a:rPr>
              <a:t>不同地区的适应：南北方，农村城市，不同的家庭环境。</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5" name="Group 4"/>
          <p:cNvGrpSpPr/>
          <p:nvPr/>
        </p:nvGrpSpPr>
        <p:grpSpPr>
          <a:xfrm>
            <a:off x="2063751" y="1341439"/>
            <a:ext cx="7705725" cy="4321175"/>
            <a:chOff x="385" y="1298"/>
            <a:chExt cx="4854" cy="2722"/>
          </a:xfrm>
        </p:grpSpPr>
        <p:sp>
          <p:nvSpPr>
            <p:cNvPr id="26626" name="AutoShape 5" descr="白色大理石"/>
            <p:cNvSpPr/>
            <p:nvPr/>
          </p:nvSpPr>
          <p:spPr>
            <a:xfrm>
              <a:off x="3515" y="3248"/>
              <a:ext cx="1406" cy="772"/>
            </a:xfrm>
            <a:prstGeom prst="flowChartConnector">
              <a:avLst/>
            </a:prstGeom>
            <a:blipFill rotWithShape="1">
              <a:blip r:embed="rId2"/>
            </a:blipFill>
            <a:ln w="9525" cap="flat" cmpd="sng">
              <a:solidFill>
                <a:schemeClr val="tx1"/>
              </a:solidFill>
              <a:prstDash val="solid"/>
              <a:round/>
              <a:headEnd type="none" w="med" len="med"/>
              <a:tailEnd type="none" w="med" len="med"/>
            </a:ln>
          </p:spPr>
          <p:txBody>
            <a:bodyPr wrap="none" anchor="ctr" anchorCtr="0"/>
            <a:lstStyle/>
            <a:p>
              <a:pPr algn="ctr"/>
              <a:r>
                <a:rPr lang="zh-CN" altLang="en-US" sz="2400" b="1" dirty="0">
                  <a:solidFill>
                    <a:srgbClr val="000000"/>
                  </a:solidFill>
                  <a:latin typeface="Arial" panose="020B0604020202020204" pitchFamily="34" charset="0"/>
                  <a:ea typeface="宋体" panose="02010600030101010101" pitchFamily="2" charset="-122"/>
                </a:rPr>
                <a:t>自卑感</a:t>
              </a:r>
            </a:p>
          </p:txBody>
        </p:sp>
        <p:sp>
          <p:nvSpPr>
            <p:cNvPr id="26627" name="Oval 6"/>
            <p:cNvSpPr/>
            <p:nvPr/>
          </p:nvSpPr>
          <p:spPr>
            <a:xfrm>
              <a:off x="2200" y="2341"/>
              <a:ext cx="1225" cy="726"/>
            </a:xfrm>
            <a:prstGeom prst="ellipse">
              <a:avLst/>
            </a:prstGeom>
            <a:solidFill>
              <a:srgbClr val="D6CFC8"/>
            </a:solidFill>
            <a:ln w="9525" cap="flat" cmpd="sng">
              <a:solidFill>
                <a:schemeClr val="tx1"/>
              </a:solidFill>
              <a:prstDash val="solid"/>
              <a:round/>
              <a:headEnd type="none" w="med" len="med"/>
              <a:tailEnd type="none" w="med" len="med"/>
            </a:ln>
          </p:spPr>
          <p:txBody>
            <a:bodyPr wrap="none" anchor="ctr" anchorCtr="0"/>
            <a:lstStyle/>
            <a:p>
              <a:pPr algn="ctr"/>
              <a:r>
                <a:rPr lang="zh-CN" altLang="en-US" sz="2400" b="1" dirty="0">
                  <a:solidFill>
                    <a:srgbClr val="000000"/>
                  </a:solidFill>
                  <a:latin typeface="Arial" panose="020B0604020202020204" pitchFamily="34" charset="0"/>
                  <a:ea typeface="宋体" panose="02010600030101010101" pitchFamily="2" charset="-122"/>
                </a:rPr>
                <a:t>不适应</a:t>
              </a:r>
            </a:p>
          </p:txBody>
        </p:sp>
        <p:sp>
          <p:nvSpPr>
            <p:cNvPr id="26628" name="AutoShape 7" descr="花束"/>
            <p:cNvSpPr/>
            <p:nvPr/>
          </p:nvSpPr>
          <p:spPr>
            <a:xfrm>
              <a:off x="385" y="2069"/>
              <a:ext cx="1316" cy="771"/>
            </a:xfrm>
            <a:prstGeom prst="flowChartConnector">
              <a:avLst/>
            </a:prstGeom>
            <a:blipFill rotWithShape="1">
              <a:blip r:embed="rId3"/>
            </a:blipFill>
            <a:ln w="9525" cap="flat" cmpd="sng">
              <a:solidFill>
                <a:schemeClr val="tx1"/>
              </a:solidFill>
              <a:prstDash val="solid"/>
              <a:round/>
              <a:headEnd type="none" w="med" len="med"/>
              <a:tailEnd type="none" w="med" len="med"/>
            </a:ln>
          </p:spPr>
          <p:txBody>
            <a:bodyPr wrap="none" anchor="ctr" anchorCtr="0"/>
            <a:lstStyle/>
            <a:p>
              <a:pPr algn="ctr"/>
              <a:r>
                <a:rPr lang="zh-CN" altLang="en-US" sz="2400" b="1" dirty="0">
                  <a:solidFill>
                    <a:srgbClr val="000000"/>
                  </a:solidFill>
                  <a:latin typeface="Arial" panose="020B0604020202020204" pitchFamily="34" charset="0"/>
                  <a:ea typeface="宋体" panose="02010600030101010101" pitchFamily="2" charset="-122"/>
                </a:rPr>
                <a:t>空虚感</a:t>
              </a:r>
            </a:p>
          </p:txBody>
        </p:sp>
        <p:sp>
          <p:nvSpPr>
            <p:cNvPr id="26629" name="AutoShape 8" descr="深色竖线"/>
            <p:cNvSpPr/>
            <p:nvPr/>
          </p:nvSpPr>
          <p:spPr>
            <a:xfrm>
              <a:off x="793" y="3203"/>
              <a:ext cx="1406" cy="771"/>
            </a:xfrm>
            <a:prstGeom prst="flowChartConnector">
              <a:avLst/>
            </a:prstGeom>
            <a:pattFill prst="dkVert">
              <a:fgClr>
                <a:schemeClr val="accent1"/>
              </a:fgClr>
              <a:bgClr>
                <a:schemeClr val="bg1"/>
              </a:bgClr>
            </a:pattFill>
            <a:ln w="9525" cap="flat" cmpd="sng">
              <a:solidFill>
                <a:schemeClr val="tx1"/>
              </a:solidFill>
              <a:prstDash val="solid"/>
              <a:round/>
              <a:headEnd type="none" w="med" len="med"/>
              <a:tailEnd type="none" w="med" len="med"/>
            </a:ln>
          </p:spPr>
          <p:txBody>
            <a:bodyPr wrap="none" anchor="ctr" anchorCtr="0"/>
            <a:lstStyle/>
            <a:p>
              <a:pPr algn="ctr"/>
              <a:r>
                <a:rPr lang="zh-CN" altLang="en-US" sz="2400" b="1" dirty="0">
                  <a:solidFill>
                    <a:srgbClr val="000000"/>
                  </a:solidFill>
                  <a:latin typeface="Arial" panose="020B0604020202020204" pitchFamily="34" charset="0"/>
                  <a:ea typeface="宋体" panose="02010600030101010101" pitchFamily="2" charset="-122"/>
                </a:rPr>
                <a:t>被动感</a:t>
              </a:r>
            </a:p>
          </p:txBody>
        </p:sp>
        <p:sp>
          <p:nvSpPr>
            <p:cNvPr id="26630" name="AutoShape 9"/>
            <p:cNvSpPr/>
            <p:nvPr/>
          </p:nvSpPr>
          <p:spPr>
            <a:xfrm>
              <a:off x="2109" y="1298"/>
              <a:ext cx="1406" cy="635"/>
            </a:xfrm>
            <a:prstGeom prst="flowChartConnector">
              <a:avLst/>
            </a:prstGeom>
            <a:solidFill>
              <a:srgbClr val="C9DAA2"/>
            </a:solidFill>
            <a:ln w="9525" cap="flat" cmpd="sng">
              <a:solidFill>
                <a:schemeClr val="tx1"/>
              </a:solidFill>
              <a:prstDash val="solid"/>
              <a:round/>
              <a:headEnd type="none" w="med" len="med"/>
              <a:tailEnd type="none" w="med" len="med"/>
            </a:ln>
          </p:spPr>
          <p:txBody>
            <a:bodyPr wrap="none" anchor="ctr" anchorCtr="0"/>
            <a:lstStyle/>
            <a:p>
              <a:pPr algn="ctr"/>
              <a:r>
                <a:rPr lang="zh-CN" altLang="en-US" sz="2400" b="1" dirty="0">
                  <a:solidFill>
                    <a:srgbClr val="000000"/>
                  </a:solidFill>
                  <a:latin typeface="Arial" panose="020B0604020202020204" pitchFamily="34" charset="0"/>
                  <a:ea typeface="宋体" panose="02010600030101010101" pitchFamily="2" charset="-122"/>
                </a:rPr>
                <a:t>孤独感</a:t>
              </a:r>
            </a:p>
          </p:txBody>
        </p:sp>
        <p:sp>
          <p:nvSpPr>
            <p:cNvPr id="26631" name="AutoShape 10" descr="大棋盘"/>
            <p:cNvSpPr/>
            <p:nvPr/>
          </p:nvSpPr>
          <p:spPr>
            <a:xfrm>
              <a:off x="3969" y="2024"/>
              <a:ext cx="1270" cy="771"/>
            </a:xfrm>
            <a:prstGeom prst="flowChartConnector">
              <a:avLst/>
            </a:prstGeom>
            <a:pattFill prst="lgCheck">
              <a:fgClr>
                <a:schemeClr val="accent1"/>
              </a:fgClr>
              <a:bgClr>
                <a:schemeClr val="bg1"/>
              </a:bgClr>
            </a:pattFill>
            <a:ln w="9525" cap="flat" cmpd="sng">
              <a:solidFill>
                <a:schemeClr val="tx1"/>
              </a:solidFill>
              <a:prstDash val="solid"/>
              <a:round/>
              <a:headEnd type="none" w="med" len="med"/>
              <a:tailEnd type="none" w="med" len="med"/>
            </a:ln>
          </p:spPr>
          <p:txBody>
            <a:bodyPr wrap="none" anchor="ctr" anchorCtr="0"/>
            <a:lstStyle/>
            <a:p>
              <a:pPr algn="ctr"/>
              <a:r>
                <a:rPr lang="zh-CN" altLang="en-US" sz="2400" b="1" dirty="0">
                  <a:latin typeface="黑体" panose="02010609060101010101" pitchFamily="49" charset="-122"/>
                  <a:ea typeface="黑体" panose="02010609060101010101" pitchFamily="49" charset="-122"/>
                </a:rPr>
                <a:t>失望感</a:t>
              </a:r>
            </a:p>
          </p:txBody>
        </p:sp>
        <p:sp>
          <p:nvSpPr>
            <p:cNvPr id="26632" name="AutoShape 11"/>
            <p:cNvSpPr/>
            <p:nvPr/>
          </p:nvSpPr>
          <p:spPr>
            <a:xfrm>
              <a:off x="2699" y="1978"/>
              <a:ext cx="272" cy="318"/>
            </a:xfrm>
            <a:prstGeom prst="downArrow">
              <a:avLst>
                <a:gd name="adj1" fmla="val 50000"/>
                <a:gd name="adj2" fmla="val 29217"/>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p>
              <a:endParaRPr lang="zh-CN" altLang="en-US" dirty="0">
                <a:latin typeface="Arial" panose="020B0604020202020204" pitchFamily="34" charset="0"/>
                <a:ea typeface="宋体" panose="02010600030101010101" pitchFamily="2" charset="-122"/>
              </a:endParaRPr>
            </a:p>
          </p:txBody>
        </p:sp>
        <p:sp>
          <p:nvSpPr>
            <p:cNvPr id="26633" name="AutoShape 12"/>
            <p:cNvSpPr/>
            <p:nvPr/>
          </p:nvSpPr>
          <p:spPr>
            <a:xfrm rot="494341">
              <a:off x="1701" y="2477"/>
              <a:ext cx="500" cy="272"/>
            </a:xfrm>
            <a:prstGeom prst="rightArrow">
              <a:avLst>
                <a:gd name="adj1" fmla="val 50000"/>
                <a:gd name="adj2" fmla="val 45938"/>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26634" name="AutoShape 13"/>
            <p:cNvSpPr/>
            <p:nvPr/>
          </p:nvSpPr>
          <p:spPr>
            <a:xfrm rot="2948814">
              <a:off x="2139" y="2987"/>
              <a:ext cx="299" cy="454"/>
            </a:xfrm>
            <a:prstGeom prst="upArrow">
              <a:avLst>
                <a:gd name="adj1" fmla="val 50000"/>
                <a:gd name="adj2" fmla="val 37945"/>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p>
              <a:endParaRPr lang="zh-CN" altLang="en-US" dirty="0">
                <a:latin typeface="Arial" panose="020B0604020202020204" pitchFamily="34" charset="0"/>
                <a:ea typeface="宋体" panose="02010600030101010101" pitchFamily="2" charset="-122"/>
              </a:endParaRPr>
            </a:p>
          </p:txBody>
        </p:sp>
        <p:sp>
          <p:nvSpPr>
            <p:cNvPr id="26635" name="AutoShape 14"/>
            <p:cNvSpPr/>
            <p:nvPr/>
          </p:nvSpPr>
          <p:spPr>
            <a:xfrm rot="-2913371">
              <a:off x="3331" y="2974"/>
              <a:ext cx="273" cy="454"/>
            </a:xfrm>
            <a:prstGeom prst="upArrow">
              <a:avLst>
                <a:gd name="adj1" fmla="val 50000"/>
                <a:gd name="adj2" fmla="val 41559"/>
              </a:avLst>
            </a:prstGeom>
            <a:solidFill>
              <a:schemeClr val="accent1"/>
            </a:solidFill>
            <a:ln w="9525" cap="flat" cmpd="sng">
              <a:solidFill>
                <a:schemeClr val="tx1"/>
              </a:solidFill>
              <a:prstDash val="solid"/>
              <a:miter/>
              <a:headEnd type="none" w="med" len="med"/>
              <a:tailEnd type="none" w="med" len="med"/>
            </a:ln>
          </p:spPr>
          <p:txBody>
            <a:bodyPr vert="eaVert" wrap="none" anchor="ctr" anchorCtr="0"/>
            <a:lstStyle/>
            <a:p>
              <a:endParaRPr lang="zh-CN" altLang="en-US" dirty="0">
                <a:latin typeface="Arial" panose="020B0604020202020204" pitchFamily="34" charset="0"/>
                <a:ea typeface="宋体" panose="02010600030101010101" pitchFamily="2" charset="-122"/>
              </a:endParaRPr>
            </a:p>
          </p:txBody>
        </p:sp>
        <p:sp>
          <p:nvSpPr>
            <p:cNvPr id="26636" name="AutoShape 15"/>
            <p:cNvSpPr/>
            <p:nvPr/>
          </p:nvSpPr>
          <p:spPr>
            <a:xfrm rot="-722606">
              <a:off x="3470" y="2433"/>
              <a:ext cx="499" cy="272"/>
            </a:xfrm>
            <a:prstGeom prst="leftArrow">
              <a:avLst>
                <a:gd name="adj1" fmla="val 50000"/>
                <a:gd name="adj2" fmla="val 45846"/>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p>
              <a:endParaRPr lang="zh-CN" altLang="en-US" dirty="0">
                <a:latin typeface="Arial" panose="020B0604020202020204" pitchFamily="34" charset="0"/>
                <a:ea typeface="宋体" panose="02010600030101010101" pitchFamily="2" charset="-122"/>
              </a:endParaRPr>
            </a:p>
          </p:txBody>
        </p:sp>
      </p:grpSp>
      <p:sp>
        <p:nvSpPr>
          <p:cNvPr id="26637" name="Rectangle 2"/>
          <p:cNvSpPr>
            <a:spLocks noGrp="1"/>
          </p:cNvSpPr>
          <p:nvPr>
            <p:ph type="title"/>
          </p:nvPr>
        </p:nvSpPr>
        <p:spPr>
          <a:xfrm>
            <a:off x="538579" y="696910"/>
            <a:ext cx="10972800" cy="1143000"/>
          </a:xfrm>
          <a:ln/>
        </p:spPr>
        <p:txBody>
          <a:bodyPr vert="horz" wrap="square" lIns="91440" tIns="45720" rIns="91440" bIns="45720" anchor="ctr" anchorCtr="0"/>
          <a:lstStyle/>
          <a:p>
            <a:pPr eaLnBrk="1" hangingPunct="1"/>
            <a:r>
              <a:rPr lang="zh-CN" altLang="en-US" b="1" dirty="0">
                <a:latin typeface="黑体" panose="02010609060101010101" pitchFamily="49" charset="-122"/>
                <a:ea typeface="黑体" panose="02010609060101010101" pitchFamily="49" charset="-122"/>
                <a:cs typeface="+mj-cs"/>
              </a:rPr>
              <a:t>自我感受</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508191" y="1364457"/>
            <a:ext cx="6597650" cy="649288"/>
          </a:xfrm>
          <a:noFill/>
        </p:spPr>
        <p:txBody>
          <a:bodyPr/>
          <a:lstStyle/>
          <a:p>
            <a:pPr eaLnBrk="1" hangingPunct="1"/>
            <a:r>
              <a:rPr lang="zh-CN" altLang="en-US" sz="3600" b="1" dirty="0">
                <a:solidFill>
                  <a:srgbClr val="FF0000"/>
                </a:solidFill>
                <a:latin typeface="黑体" panose="02010609060101010101" pitchFamily="49" charset="-122"/>
                <a:ea typeface="黑体" panose="02010609060101010101" pitchFamily="49" charset="-122"/>
              </a:rPr>
              <a:t>提升大学生活适应能力</a:t>
            </a:r>
          </a:p>
        </p:txBody>
      </p:sp>
      <p:sp>
        <p:nvSpPr>
          <p:cNvPr id="72707" name="Text Box 3"/>
          <p:cNvSpPr txBox="1">
            <a:spLocks noChangeArrowheads="1"/>
          </p:cNvSpPr>
          <p:nvPr/>
        </p:nvSpPr>
        <p:spPr bwMode="auto">
          <a:xfrm>
            <a:off x="3003849" y="3475038"/>
            <a:ext cx="461665" cy="6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319493" name="Rectangle 5"/>
          <p:cNvSpPr>
            <a:spLocks noChangeArrowheads="1"/>
          </p:cNvSpPr>
          <p:nvPr/>
        </p:nvSpPr>
        <p:spPr bwMode="auto">
          <a:xfrm>
            <a:off x="2590800" y="2514601"/>
            <a:ext cx="4648200" cy="608013"/>
          </a:xfrm>
          <a:prstGeom prst="rect">
            <a:avLst/>
          </a:prstGeom>
          <a:solidFill>
            <a:srgbClr val="FFCCFF"/>
          </a:solidFill>
          <a:ln w="9525">
            <a:solidFill>
              <a:srgbClr val="FF99FF"/>
            </a:solidFill>
            <a:miter lim="800000"/>
            <a:headEnd/>
            <a:tailEnd/>
          </a:ln>
          <a:effectLst/>
        </p:spPr>
        <p:txBody>
          <a:bodyPr wrap="none" anchor="ctr"/>
          <a:lstStyle/>
          <a:p>
            <a:pPr algn="ctr">
              <a:buClr>
                <a:schemeClr val="hlink"/>
              </a:buClr>
              <a:buSzPct val="65000"/>
              <a:buFont typeface="Wingdings" pitchFamily="2" charset="2"/>
              <a:buNone/>
              <a:defRPr/>
            </a:pPr>
            <a:endParaRPr lang="en-US" altLang="zh-CN" sz="3200" b="1" dirty="0">
              <a:solidFill>
                <a:srgbClr val="000000"/>
              </a:solidFill>
              <a:effectLst>
                <a:outerShdw blurRad="38100" dist="38100" dir="2700000" algn="tl">
                  <a:srgbClr val="FFFFFF"/>
                </a:outerShdw>
              </a:effectLst>
              <a:latin typeface="Tahoma" pitchFamily="34" charset="0"/>
              <a:ea typeface="楷体_GB2312" pitchFamily="49" charset="-122"/>
            </a:endParaRPr>
          </a:p>
          <a:p>
            <a:pPr algn="ctr">
              <a:buClr>
                <a:schemeClr val="hlink"/>
              </a:buClr>
              <a:buSzPct val="65000"/>
              <a:buFont typeface="Wingdings" pitchFamily="2" charset="2"/>
              <a:buNone/>
              <a:defRPr/>
            </a:pPr>
            <a:r>
              <a:rPr lang="zh-CN" altLang="en-US" b="1" dirty="0">
                <a:latin typeface="楷体" pitchFamily="49" charset="-122"/>
                <a:ea typeface="楷体" pitchFamily="49" charset="-122"/>
              </a:rPr>
              <a:t>树立自立自强自信自律生活意识</a:t>
            </a:r>
            <a:r>
              <a:rPr lang="zh-CN" altLang="en-US" dirty="0">
                <a:latin typeface="Arial" charset="0"/>
              </a:rPr>
              <a:t> </a:t>
            </a:r>
            <a:r>
              <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rPr>
              <a:t/>
            </a:r>
            <a:br>
              <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rPr>
            </a:br>
            <a:endPar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endParaRPr>
          </a:p>
        </p:txBody>
      </p:sp>
      <p:sp>
        <p:nvSpPr>
          <p:cNvPr id="319494" name="Rectangle 6"/>
          <p:cNvSpPr>
            <a:spLocks noChangeArrowheads="1"/>
          </p:cNvSpPr>
          <p:nvPr/>
        </p:nvSpPr>
        <p:spPr bwMode="auto">
          <a:xfrm>
            <a:off x="2590800" y="4705350"/>
            <a:ext cx="4611688" cy="547688"/>
          </a:xfrm>
          <a:prstGeom prst="rect">
            <a:avLst/>
          </a:prstGeom>
          <a:solidFill>
            <a:srgbClr val="FFCCFF"/>
          </a:solidFill>
          <a:ln w="9525">
            <a:solidFill>
              <a:srgbClr val="FF99FF"/>
            </a:solidFill>
            <a:miter lim="800000"/>
            <a:headEnd/>
            <a:tailEnd/>
          </a:ln>
          <a:effectLst/>
        </p:spPr>
        <p:txBody>
          <a:bodyPr wrap="none" anchor="ctr"/>
          <a:lstStyle/>
          <a:p>
            <a:pPr algn="ctr">
              <a:buClr>
                <a:schemeClr val="hlink"/>
              </a:buClr>
              <a:buSzPct val="65000"/>
              <a:buFont typeface="Wingdings" pitchFamily="2" charset="2"/>
              <a:buNone/>
              <a:defRPr/>
            </a:pPr>
            <a:endParaRPr lang="en-US" altLang="zh-CN" sz="3200" b="1" dirty="0">
              <a:solidFill>
                <a:srgbClr val="000000"/>
              </a:solidFill>
              <a:effectLst>
                <a:outerShdw blurRad="38100" dist="38100" dir="2700000" algn="tl">
                  <a:srgbClr val="FFFFFF"/>
                </a:outerShdw>
              </a:effectLst>
              <a:latin typeface="Tahoma" pitchFamily="34" charset="0"/>
              <a:ea typeface="楷体_GB2312" pitchFamily="49" charset="-122"/>
            </a:endParaRPr>
          </a:p>
          <a:p>
            <a:pPr algn="ctr">
              <a:buClr>
                <a:schemeClr val="hlink"/>
              </a:buClr>
              <a:buSzPct val="65000"/>
              <a:buFont typeface="Wingdings" pitchFamily="2" charset="2"/>
              <a:buNone/>
              <a:defRPr/>
            </a:pPr>
            <a:r>
              <a:rPr lang="zh-CN" altLang="en-US" b="1" dirty="0">
                <a:latin typeface="楷体" pitchFamily="49" charset="-122"/>
                <a:ea typeface="楷体" pitchFamily="49" charset="-122"/>
              </a:rPr>
              <a:t>虚心求教细心体察</a:t>
            </a:r>
            <a:r>
              <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rPr>
              <a:t/>
            </a:r>
            <a:br>
              <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rPr>
            </a:br>
            <a:endPar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endParaRPr>
          </a:p>
        </p:txBody>
      </p:sp>
      <p:sp>
        <p:nvSpPr>
          <p:cNvPr id="319495" name="Rectangle 7"/>
          <p:cNvSpPr>
            <a:spLocks noChangeArrowheads="1"/>
          </p:cNvSpPr>
          <p:nvPr/>
        </p:nvSpPr>
        <p:spPr bwMode="auto">
          <a:xfrm>
            <a:off x="2590800" y="5695950"/>
            <a:ext cx="4611688" cy="547688"/>
          </a:xfrm>
          <a:prstGeom prst="rect">
            <a:avLst/>
          </a:prstGeom>
          <a:solidFill>
            <a:srgbClr val="FFCCFF"/>
          </a:solidFill>
          <a:ln w="9525">
            <a:solidFill>
              <a:srgbClr val="FF99FF"/>
            </a:solidFill>
            <a:miter lim="800000"/>
            <a:headEnd/>
            <a:tailEnd/>
          </a:ln>
          <a:effectLst/>
        </p:spPr>
        <p:txBody>
          <a:bodyPr wrap="none" anchor="ctr"/>
          <a:lstStyle/>
          <a:p>
            <a:pPr algn="ctr">
              <a:buClr>
                <a:schemeClr val="hlink"/>
              </a:buClr>
              <a:buSzPct val="65000"/>
              <a:buFont typeface="Wingdings" pitchFamily="2" charset="2"/>
              <a:buNone/>
              <a:defRPr/>
            </a:pPr>
            <a:endParaRPr lang="en-US" altLang="zh-CN" sz="3200" b="1" dirty="0">
              <a:solidFill>
                <a:srgbClr val="000000"/>
              </a:solidFill>
              <a:effectLst>
                <a:outerShdw blurRad="38100" dist="38100" dir="2700000" algn="tl">
                  <a:srgbClr val="FFFFFF"/>
                </a:outerShdw>
              </a:effectLst>
              <a:latin typeface="Tahoma" pitchFamily="34" charset="0"/>
              <a:ea typeface="楷体_GB2312" pitchFamily="49" charset="-122"/>
            </a:endParaRPr>
          </a:p>
          <a:p>
            <a:pPr algn="ctr">
              <a:buClr>
                <a:schemeClr val="hlink"/>
              </a:buClr>
              <a:buSzPct val="65000"/>
              <a:buFont typeface="Wingdings" pitchFamily="2" charset="2"/>
              <a:buNone/>
              <a:defRPr/>
            </a:pPr>
            <a:r>
              <a:rPr lang="zh-CN" altLang="en-US" b="1" dirty="0">
                <a:latin typeface="楷体" pitchFamily="49" charset="-122"/>
                <a:ea typeface="楷体" pitchFamily="49" charset="-122"/>
              </a:rPr>
              <a:t>大胆实践积累生活经验</a:t>
            </a:r>
            <a:r>
              <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rPr>
              <a:t/>
            </a:r>
            <a:br>
              <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rPr>
            </a:br>
            <a:endParaRPr lang="zh-CN" altLang="en-US" sz="3200" b="1" dirty="0">
              <a:solidFill>
                <a:srgbClr val="000000"/>
              </a:solidFill>
              <a:effectLst>
                <a:outerShdw blurRad="38100" dist="38100" dir="2700000" algn="tl">
                  <a:srgbClr val="FFFFFF"/>
                </a:outerShdw>
              </a:effectLst>
              <a:latin typeface="Tahoma" pitchFamily="34" charset="0"/>
              <a:ea typeface="楷体_GB2312" pitchFamily="49" charset="-122"/>
            </a:endParaRPr>
          </a:p>
        </p:txBody>
      </p:sp>
      <p:pic>
        <p:nvPicPr>
          <p:cNvPr id="72712" name="Picture 8" descr="u1268700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35950" y="3810001"/>
            <a:ext cx="1295400" cy="2016125"/>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9497" name="Rectangle 9"/>
          <p:cNvSpPr>
            <a:spLocks noChangeArrowheads="1"/>
          </p:cNvSpPr>
          <p:nvPr/>
        </p:nvSpPr>
        <p:spPr bwMode="auto">
          <a:xfrm>
            <a:off x="2590800" y="3638550"/>
            <a:ext cx="4611688" cy="547688"/>
          </a:xfrm>
          <a:prstGeom prst="rect">
            <a:avLst/>
          </a:prstGeom>
          <a:solidFill>
            <a:srgbClr val="FFCCFF"/>
          </a:solidFill>
          <a:ln w="9525">
            <a:solidFill>
              <a:srgbClr val="FF99FF"/>
            </a:solidFill>
            <a:miter lim="800000"/>
            <a:headEnd/>
            <a:tailEnd/>
          </a:ln>
          <a:effectLst/>
        </p:spPr>
        <p:txBody>
          <a:bodyPr wrap="none" anchor="ctr"/>
          <a:lstStyle/>
          <a:p>
            <a:pPr algn="ctr">
              <a:buClr>
                <a:schemeClr val="hlink"/>
              </a:buClr>
              <a:buSzPct val="65000"/>
              <a:buFont typeface="Wingdings" pitchFamily="2" charset="2"/>
              <a:buNone/>
              <a:defRPr/>
            </a:pPr>
            <a:endParaRPr lang="en-US" altLang="zh-CN" sz="3200" b="1" dirty="0">
              <a:solidFill>
                <a:srgbClr val="000000"/>
              </a:solidFill>
              <a:effectLst>
                <a:outerShdw blurRad="38100" dist="38100" dir="2700000" algn="tl">
                  <a:srgbClr val="FFFFFF"/>
                </a:outerShdw>
              </a:effectLst>
              <a:latin typeface="Tahoma" pitchFamily="34" charset="0"/>
              <a:ea typeface="楷体_GB2312" pitchFamily="49" charset="-122"/>
            </a:endParaRPr>
          </a:p>
          <a:p>
            <a:pPr algn="ctr">
              <a:buClr>
                <a:schemeClr val="hlink"/>
              </a:buClr>
              <a:buSzPct val="65000"/>
              <a:buFont typeface="Wingdings" pitchFamily="2" charset="2"/>
              <a:buNone/>
              <a:defRPr/>
            </a:pPr>
            <a:r>
              <a:rPr lang="zh-CN" altLang="en-US" b="1" dirty="0">
                <a:solidFill>
                  <a:srgbClr val="000000"/>
                </a:solidFill>
                <a:effectLst>
                  <a:outerShdw blurRad="38100" dist="38100" dir="2700000" algn="tl">
                    <a:srgbClr val="FFFFFF"/>
                  </a:outerShdw>
                </a:effectLst>
                <a:latin typeface="楷体" pitchFamily="49" charset="-122"/>
                <a:ea typeface="楷体" pitchFamily="49" charset="-122"/>
              </a:rPr>
              <a:t>提高明辨是非善恶能力</a:t>
            </a:r>
            <a:r>
              <a:rPr lang="zh-CN" altLang="en-US" sz="3200" b="1" dirty="0">
                <a:solidFill>
                  <a:srgbClr val="000000"/>
                </a:solidFill>
                <a:effectLst>
                  <a:outerShdw blurRad="38100" dist="38100" dir="2700000" algn="tl">
                    <a:srgbClr val="FFFFFF"/>
                  </a:outerShdw>
                </a:effectLst>
                <a:latin typeface="楷体" pitchFamily="49" charset="-122"/>
                <a:ea typeface="楷体" pitchFamily="49" charset="-122"/>
              </a:rPr>
              <a:t/>
            </a:r>
            <a:br>
              <a:rPr lang="zh-CN" altLang="en-US" sz="3200" b="1" dirty="0">
                <a:solidFill>
                  <a:srgbClr val="000000"/>
                </a:solidFill>
                <a:effectLst>
                  <a:outerShdw blurRad="38100" dist="38100" dir="2700000" algn="tl">
                    <a:srgbClr val="FFFFFF"/>
                  </a:outerShdw>
                </a:effectLst>
                <a:latin typeface="楷体" pitchFamily="49" charset="-122"/>
                <a:ea typeface="楷体" pitchFamily="49" charset="-122"/>
              </a:rPr>
            </a:br>
            <a:endParaRPr lang="zh-CN" altLang="en-US" sz="3200" b="1" dirty="0">
              <a:solidFill>
                <a:srgbClr val="000000"/>
              </a:solidFill>
              <a:effectLst>
                <a:outerShdw blurRad="38100" dist="38100" dir="2700000" algn="tl">
                  <a:srgbClr val="FFFFFF"/>
                </a:outerShdw>
              </a:effectLst>
              <a:latin typeface="楷体" pitchFamily="49" charset="-122"/>
              <a:ea typeface="楷体" pitchFamily="49" charset="-122"/>
            </a:endParaRPr>
          </a:p>
        </p:txBody>
      </p:sp>
    </p:spTree>
    <p:extLst>
      <p:ext uri="{BB962C8B-B14F-4D97-AF65-F5344CB8AC3E}">
        <p14:creationId xmlns="" xmlns:p14="http://schemas.microsoft.com/office/powerpoint/2010/main" val="152359202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3"/>
          <p:cNvSpPr>
            <a:spLocks noChangeArrowheads="1"/>
          </p:cNvSpPr>
          <p:nvPr/>
        </p:nvSpPr>
        <p:spPr bwMode="gray">
          <a:xfrm>
            <a:off x="2630488" y="1524000"/>
            <a:ext cx="6697662" cy="935038"/>
          </a:xfrm>
          <a:prstGeom prst="roundRect">
            <a:avLst>
              <a:gd name="adj" fmla="val 25389"/>
            </a:avLst>
          </a:prstGeom>
          <a:solidFill>
            <a:srgbClr val="FFCCCC"/>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400"/>
          </a:p>
        </p:txBody>
      </p:sp>
      <p:sp>
        <p:nvSpPr>
          <p:cNvPr id="89091" name="Rectangle 4"/>
          <p:cNvSpPr>
            <a:spLocks noChangeArrowheads="1"/>
          </p:cNvSpPr>
          <p:nvPr/>
        </p:nvSpPr>
        <p:spPr bwMode="gray">
          <a:xfrm>
            <a:off x="2743201" y="1703388"/>
            <a:ext cx="647382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b="1" dirty="0">
                <a:ea typeface="黑体" panose="02010609060101010101" pitchFamily="49" charset="-122"/>
              </a:rPr>
              <a:t>4</a:t>
            </a:r>
            <a:r>
              <a:rPr lang="zh-CN" altLang="en-US" b="1" dirty="0">
                <a:ea typeface="黑体" panose="02010609060101010101" pitchFamily="49" charset="-122"/>
              </a:rPr>
              <a:t>、确立成长目标</a:t>
            </a:r>
          </a:p>
        </p:txBody>
      </p:sp>
      <p:pic>
        <p:nvPicPr>
          <p:cNvPr id="84996" name="Picture 10" descr="http://img.0594.com.cn/uploadfile/2015/0713/20150713104009830.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30054" y="3240993"/>
            <a:ext cx="4076700" cy="2812310"/>
          </a:xfrm>
          <a:prstGeom prst="rect">
            <a:avLst/>
          </a:prstGeom>
          <a:noFill/>
          <a:ln>
            <a:noFill/>
          </a:ln>
          <a:effectLst>
            <a:softEdge rad="635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43901687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2971800" y="1371600"/>
            <a:ext cx="6427788" cy="4776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367359334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1828800" y="1143000"/>
            <a:ext cx="5029200"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1139"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248400" y="1295400"/>
            <a:ext cx="3733800" cy="5302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4171198897"/>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2209800" y="1066800"/>
            <a:ext cx="3657600"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2163"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5943600" y="838200"/>
            <a:ext cx="39624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390525283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内容占位符 2"/>
          <p:cNvSpPr>
            <a:spLocks noGrp="1"/>
          </p:cNvSpPr>
          <p:nvPr>
            <p:ph sz="half" idx="1"/>
          </p:nvPr>
        </p:nvSpPr>
        <p:spPr>
          <a:xfrm>
            <a:off x="5663953" y="2317073"/>
            <a:ext cx="5255581" cy="2552162"/>
          </a:xfrm>
        </p:spPr>
        <p:txBody>
          <a:bodyPr/>
          <a:lstStyle/>
          <a:p>
            <a:pPr>
              <a:buFont typeface="Wingdings" panose="05000000000000000000" pitchFamily="2" charset="2"/>
              <a:buNone/>
            </a:pPr>
            <a:r>
              <a:rPr lang="zh-CN" altLang="en-US" b="1" dirty="0">
                <a:ea typeface="华文新魏" panose="02010800040101010101" pitchFamily="2" charset="-122"/>
              </a:rPr>
              <a:t>   </a:t>
            </a:r>
            <a:r>
              <a:rPr lang="zh-CN" altLang="en-US" dirty="0">
                <a:latin typeface="微软雅黑" panose="020B0503020204020204" pitchFamily="34" charset="-122"/>
                <a:ea typeface="微软雅黑" panose="020B0503020204020204" pitchFamily="34" charset="-122"/>
              </a:rPr>
              <a:t>大学是研究和传授科学的殿堂，是教育新人成长的世界，是个体之间富有生命的交往，是学术勃发的世界。</a:t>
            </a:r>
          </a:p>
          <a:p>
            <a:pPr algn="r">
              <a:buFont typeface="Wingdings" panose="05000000000000000000" pitchFamily="2" charset="2"/>
              <a:buNone/>
            </a:pPr>
            <a:endParaRPr lang="en-US" altLang="zh-CN" dirty="0">
              <a:latin typeface="微软雅黑" panose="020B0503020204020204" pitchFamily="34" charset="-122"/>
              <a:ea typeface="微软雅黑" panose="020B0503020204020204" pitchFamily="34" charset="-122"/>
            </a:endParaRPr>
          </a:p>
          <a:p>
            <a:pPr algn="r">
              <a:buFont typeface="Wingdings" panose="05000000000000000000" pitchFamily="2" charset="2"/>
              <a:buNone/>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雅斯贝尔斯（德）</a:t>
            </a:r>
          </a:p>
          <a:p>
            <a:endParaRPr lang="zh-CN" altLang="en-US" sz="2400" dirty="0">
              <a:latin typeface="微软雅黑" panose="020B0503020204020204" pitchFamily="34" charset="-122"/>
              <a:ea typeface="微软雅黑" panose="020B0503020204020204" pitchFamily="34" charset="-122"/>
            </a:endParaRPr>
          </a:p>
        </p:txBody>
      </p:sp>
      <p:pic>
        <p:nvPicPr>
          <p:cNvPr id="4" name="图片 3" descr="afa5f803db5ac893d43f7cf6.gif"/>
          <p:cNvPicPr>
            <a:picLocks noChangeAspect="1"/>
          </p:cNvPicPr>
          <p:nvPr/>
        </p:nvPicPr>
        <p:blipFill>
          <a:blip r:embed="rId2"/>
          <a:srcRect/>
          <a:stretch>
            <a:fillRect/>
          </a:stretch>
        </p:blipFill>
        <p:spPr bwMode="auto">
          <a:xfrm>
            <a:off x="2057400" y="2127679"/>
            <a:ext cx="3174362" cy="297180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 xmlns:p14="http://schemas.microsoft.com/office/powerpoint/2010/main" val="411599721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2133600" y="990600"/>
            <a:ext cx="34290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318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248400" y="838200"/>
            <a:ext cx="3505200" cy="586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133629153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1905000" y="914400"/>
            <a:ext cx="35814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4211" name="Picture 3"/>
          <p:cNvPicPr>
            <a:picLocks noChangeAspect="1" noChangeArrowheads="1"/>
          </p:cNvPicPr>
          <p:nvPr/>
        </p:nvPicPr>
        <p:blipFill>
          <a:blip r:embed="rId3">
            <a:extLst>
              <a:ext uri="{28A0092B-C50C-407E-A947-70E740481C1C}">
                <a14:useLocalDpi xmlns="" xmlns:a14="http://schemas.microsoft.com/office/drawing/2010/main" val="0"/>
              </a:ext>
            </a:extLst>
          </a:blip>
          <a:srcRect b="15584"/>
          <a:stretch>
            <a:fillRect/>
          </a:stretch>
        </p:blipFill>
        <p:spPr bwMode="gray">
          <a:xfrm>
            <a:off x="5562600" y="914400"/>
            <a:ext cx="4419600" cy="571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362945790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gray">
          <a:xfrm>
            <a:off x="1486968" y="1050421"/>
            <a:ext cx="4584107" cy="5429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pic>
        <p:nvPicPr>
          <p:cNvPr id="9523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gray">
          <a:xfrm>
            <a:off x="6431422" y="1771650"/>
            <a:ext cx="449580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pic>
    </p:spTree>
    <p:extLst>
      <p:ext uri="{BB962C8B-B14F-4D97-AF65-F5344CB8AC3E}">
        <p14:creationId xmlns="" xmlns:p14="http://schemas.microsoft.com/office/powerpoint/2010/main" val="3364900606"/>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097709" y="1856573"/>
            <a:ext cx="7620000" cy="762000"/>
          </a:xfrm>
        </p:spPr>
        <p:txBody>
          <a:bodyPr/>
          <a:lstStyle/>
          <a:p>
            <a:pPr eaLnBrk="1" hangingPunct="1"/>
            <a:r>
              <a:rPr lang="zh-CN" altLang="en-US" sz="3200" b="1" dirty="0">
                <a:solidFill>
                  <a:srgbClr val="FF0000"/>
                </a:solidFill>
                <a:ea typeface="黑体" panose="02010609060101010101" pitchFamily="49" charset="-122"/>
              </a:rPr>
              <a:t>客观全面地认识自我</a:t>
            </a:r>
          </a:p>
        </p:txBody>
      </p:sp>
      <p:pic>
        <p:nvPicPr>
          <p:cNvPr id="92165" name="Picture 5" descr="life001">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886200" y="3124200"/>
            <a:ext cx="4419600" cy="2916936"/>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4378827"/>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2506961" y="3238500"/>
            <a:ext cx="461665" cy="9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pSp>
        <p:nvGrpSpPr>
          <p:cNvPr id="93188" name="Group 4"/>
          <p:cNvGrpSpPr>
            <a:grpSpLocks/>
          </p:cNvGrpSpPr>
          <p:nvPr/>
        </p:nvGrpSpPr>
        <p:grpSpPr bwMode="auto">
          <a:xfrm>
            <a:off x="1751888" y="1752599"/>
            <a:ext cx="4277542" cy="4588379"/>
            <a:chOff x="720" y="1998"/>
            <a:chExt cx="1440" cy="1680"/>
          </a:xfrm>
          <a:noFill/>
        </p:grpSpPr>
        <p:sp>
          <p:nvSpPr>
            <p:cNvPr id="93202" name="AutoShape 5"/>
            <p:cNvSpPr>
              <a:spLocks noChangeArrowheads="1"/>
            </p:cNvSpPr>
            <p:nvPr/>
          </p:nvSpPr>
          <p:spPr bwMode="auto">
            <a:xfrm>
              <a:off x="720" y="1998"/>
              <a:ext cx="1440" cy="1680"/>
            </a:xfrm>
            <a:prstGeom prst="roundRect">
              <a:avLst>
                <a:gd name="adj" fmla="val 16667"/>
              </a:avLst>
            </a:prstGeom>
            <a:grpFill/>
            <a:ln w="38100">
              <a:solidFill>
                <a:schemeClr val="tx1"/>
              </a:solidFill>
              <a:round/>
              <a:headEnd/>
              <a:tailEnd/>
            </a:ln>
          </p:spPr>
          <p:txBody>
            <a:bodyPr wrap="none" anchor="ct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endParaRPr lang="zh-CN" altLang="zh-CN" sz="1800">
                <a:latin typeface="Verdana" panose="020B0604030504040204" pitchFamily="34" charset="0"/>
              </a:endParaRPr>
            </a:p>
          </p:txBody>
        </p:sp>
        <p:sp>
          <p:nvSpPr>
            <p:cNvPr id="93203" name="Text Box 6"/>
            <p:cNvSpPr txBox="1">
              <a:spLocks noChangeArrowheads="1"/>
            </p:cNvSpPr>
            <p:nvPr/>
          </p:nvSpPr>
          <p:spPr bwMode="auto">
            <a:xfrm>
              <a:off x="780" y="2124"/>
              <a:ext cx="1284" cy="181"/>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宋体" panose="02010600030101010101" pitchFamily="2" charset="-122"/>
                </a:defRPr>
              </a:lvl1pPr>
              <a:lvl2pPr marL="742950" indent="-285750">
                <a:defRPr sz="2400">
                  <a:solidFill>
                    <a:schemeClr val="tx1"/>
                  </a:solidFill>
                  <a:latin typeface="Arial" panose="020B0604020202020204" pitchFamily="34" charset="0"/>
                  <a:ea typeface="宋体" panose="02010600030101010101" pitchFamily="2" charset="-122"/>
                </a:defRPr>
              </a:lvl2pPr>
              <a:lvl3pPr marL="1143000" indent="-228600">
                <a:defRPr sz="2400">
                  <a:solidFill>
                    <a:schemeClr val="tx1"/>
                  </a:solidFill>
                  <a:latin typeface="Arial" panose="020B0604020202020204" pitchFamily="34" charset="0"/>
                  <a:ea typeface="宋体" panose="02010600030101010101" pitchFamily="2" charset="-122"/>
                </a:defRPr>
              </a:lvl3pPr>
              <a:lvl4pPr marL="1600200" indent="-228600">
                <a:defRPr sz="2400">
                  <a:solidFill>
                    <a:schemeClr val="tx1"/>
                  </a:solidFill>
                  <a:latin typeface="Arial" panose="020B0604020202020204" pitchFamily="34" charset="0"/>
                  <a:ea typeface="宋体" panose="02010600030101010101" pitchFamily="2" charset="-122"/>
                </a:defRPr>
              </a:lvl4pPr>
              <a:lvl5pPr marL="2057400" indent="-22860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b="1">
                <a:latin typeface="楷体_GB2312" pitchFamily="49" charset="-122"/>
                <a:ea typeface="楷体_GB2312" pitchFamily="49" charset="-122"/>
              </a:endParaRPr>
            </a:p>
          </p:txBody>
        </p:sp>
      </p:grpSp>
      <p:sp>
        <p:nvSpPr>
          <p:cNvPr id="343047" name="Freeform 7"/>
          <p:cNvSpPr>
            <a:spLocks/>
          </p:cNvSpPr>
          <p:nvPr/>
        </p:nvSpPr>
        <p:spPr bwMode="gray">
          <a:xfrm>
            <a:off x="6203089" y="3778489"/>
            <a:ext cx="1263650"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FF6600"/>
          </a:solidFill>
          <a:ln w="0">
            <a:noFill/>
            <a:prstDash val="solid"/>
            <a:round/>
            <a:headEnd/>
            <a:tailEnd/>
          </a:ln>
        </p:spPr>
        <p:txBody>
          <a:bodyPr/>
          <a:lstStyle/>
          <a:p>
            <a:pPr>
              <a:defRPr/>
            </a:pPr>
            <a:endParaRPr lang="zh-CN" altLang="en-US">
              <a:latin typeface="Arial" charset="0"/>
            </a:endParaRPr>
          </a:p>
        </p:txBody>
      </p:sp>
      <p:sp>
        <p:nvSpPr>
          <p:cNvPr id="97286" name="AutoShape 8"/>
          <p:cNvSpPr>
            <a:spLocks noChangeAspect="1" noChangeArrowheads="1" noTextEdit="1"/>
          </p:cNvSpPr>
          <p:nvPr/>
        </p:nvSpPr>
        <p:spPr bwMode="gray">
          <a:xfrm flipH="1">
            <a:off x="6527800" y="2636838"/>
            <a:ext cx="909638" cy="124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97287" name="Group 9"/>
          <p:cNvGrpSpPr>
            <a:grpSpLocks/>
          </p:cNvGrpSpPr>
          <p:nvPr/>
        </p:nvGrpSpPr>
        <p:grpSpPr bwMode="auto">
          <a:xfrm>
            <a:off x="7437438" y="2096727"/>
            <a:ext cx="3124200" cy="1601788"/>
            <a:chOff x="1920" y="912"/>
            <a:chExt cx="1889" cy="1009"/>
          </a:xfrm>
        </p:grpSpPr>
        <p:grpSp>
          <p:nvGrpSpPr>
            <p:cNvPr id="97289" name="Group 10"/>
            <p:cNvGrpSpPr>
              <a:grpSpLocks/>
            </p:cNvGrpSpPr>
            <p:nvPr/>
          </p:nvGrpSpPr>
          <p:grpSpPr bwMode="auto">
            <a:xfrm>
              <a:off x="1920" y="912"/>
              <a:ext cx="1889" cy="1009"/>
              <a:chOff x="1997" y="1314"/>
              <a:chExt cx="1889" cy="1009"/>
            </a:xfrm>
          </p:grpSpPr>
          <p:grpSp>
            <p:nvGrpSpPr>
              <p:cNvPr id="97291" name="Group 11"/>
              <p:cNvGrpSpPr>
                <a:grpSpLocks/>
              </p:cNvGrpSpPr>
              <p:nvPr/>
            </p:nvGrpSpPr>
            <p:grpSpPr bwMode="auto">
              <a:xfrm>
                <a:off x="1997" y="1404"/>
                <a:ext cx="1889" cy="919"/>
                <a:chOff x="1973" y="1027"/>
                <a:chExt cx="1926" cy="937"/>
              </a:xfrm>
            </p:grpSpPr>
            <p:sp>
              <p:nvSpPr>
                <p:cNvPr id="343052"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latin typeface="Arial" charset="0"/>
                  </a:endParaRPr>
                </a:p>
              </p:txBody>
            </p:sp>
            <p:sp>
              <p:nvSpPr>
                <p:cNvPr id="343053" name="Oval 13"/>
                <p:cNvSpPr>
                  <a:spLocks noChangeArrowheads="1"/>
                </p:cNvSpPr>
                <p:nvPr/>
              </p:nvSpPr>
              <p:spPr bwMode="gray">
                <a:xfrm>
                  <a:off x="1973" y="1027"/>
                  <a:ext cx="1905" cy="907"/>
                </a:xfrm>
                <a:prstGeom prst="ellipse">
                  <a:avLst/>
                </a:prstGeom>
                <a:solidFill>
                  <a:srgbClr val="FF0000"/>
                </a:solidFill>
                <a:ln w="9525">
                  <a:noFill/>
                  <a:round/>
                  <a:headEnd/>
                  <a:tailEnd/>
                </a:ln>
                <a:effectLst/>
              </p:spPr>
              <p:txBody>
                <a:bodyPr wrap="none" anchor="ctr"/>
                <a:lstStyle/>
                <a:p>
                  <a:pPr>
                    <a:defRPr/>
                  </a:pPr>
                  <a:endParaRPr lang="zh-CN" altLang="en-US">
                    <a:latin typeface="Arial" charset="0"/>
                  </a:endParaRPr>
                </a:p>
              </p:txBody>
            </p:sp>
          </p:grpSp>
          <p:sp>
            <p:nvSpPr>
              <p:cNvPr id="343054" name="Oval 14"/>
              <p:cNvSpPr>
                <a:spLocks noChangeArrowheads="1"/>
              </p:cNvSpPr>
              <p:nvPr/>
            </p:nvSpPr>
            <p:spPr bwMode="gray">
              <a:xfrm>
                <a:off x="2086" y="1314"/>
                <a:ext cx="1686"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latin typeface="Arial" charset="0"/>
                </a:endParaRPr>
              </a:p>
            </p:txBody>
          </p:sp>
          <p:sp>
            <p:nvSpPr>
              <p:cNvPr id="343055" name="Oval 15"/>
              <p:cNvSpPr>
                <a:spLocks noChangeArrowheads="1"/>
              </p:cNvSpPr>
              <p:nvPr/>
            </p:nvSpPr>
            <p:spPr bwMode="gray">
              <a:xfrm>
                <a:off x="2108" y="1319"/>
                <a:ext cx="1650" cy="824"/>
              </a:xfrm>
              <a:prstGeom prst="ellipse">
                <a:avLst/>
              </a:prstGeom>
              <a:solidFill>
                <a:schemeClr val="bg1">
                  <a:lumMod val="65000"/>
                </a:schemeClr>
              </a:solidFill>
              <a:ln w="9525" algn="ctr">
                <a:noFill/>
                <a:round/>
                <a:headEnd/>
                <a:tailEnd/>
              </a:ln>
              <a:effectLst/>
            </p:spPr>
            <p:txBody>
              <a:bodyPr vert="eaVert" wrap="none" anchor="ctr"/>
              <a:lstStyle/>
              <a:p>
                <a:pPr>
                  <a:defRPr/>
                </a:pPr>
                <a:endParaRPr lang="zh-CN" altLang="en-US">
                  <a:latin typeface="Arial" charset="0"/>
                </a:endParaRPr>
              </a:p>
            </p:txBody>
          </p:sp>
          <p:sp>
            <p:nvSpPr>
              <p:cNvPr id="343056" name="Oval 16"/>
              <p:cNvSpPr>
                <a:spLocks noChangeArrowheads="1"/>
              </p:cNvSpPr>
              <p:nvPr/>
            </p:nvSpPr>
            <p:spPr bwMode="gray">
              <a:xfrm>
                <a:off x="2125" y="1327"/>
                <a:ext cx="1570" cy="770"/>
              </a:xfrm>
              <a:prstGeom prst="ellipse">
                <a:avLst/>
              </a:prstGeom>
              <a:solidFill>
                <a:srgbClr val="FFC000"/>
              </a:solidFill>
              <a:ln w="9525" algn="ctr">
                <a:noFill/>
                <a:round/>
                <a:headEnd/>
                <a:tailEnd/>
              </a:ln>
              <a:effectLst/>
            </p:spPr>
            <p:txBody>
              <a:bodyPr vert="eaVert" wrap="none" anchor="ctr"/>
              <a:lstStyle/>
              <a:p>
                <a:pPr>
                  <a:defRPr/>
                </a:pPr>
                <a:endParaRPr lang="zh-CN" altLang="en-US">
                  <a:latin typeface="Arial" charset="0"/>
                </a:endParaRPr>
              </a:p>
            </p:txBody>
          </p:sp>
          <p:sp>
            <p:nvSpPr>
              <p:cNvPr id="343057" name="Oval 17"/>
              <p:cNvSpPr>
                <a:spLocks noChangeArrowheads="1"/>
              </p:cNvSpPr>
              <p:nvPr/>
            </p:nvSpPr>
            <p:spPr bwMode="gray">
              <a:xfrm>
                <a:off x="2208" y="1344"/>
                <a:ext cx="1382" cy="624"/>
              </a:xfrm>
              <a:prstGeom prst="ellipse">
                <a:avLst/>
              </a:prstGeom>
              <a:solidFill>
                <a:schemeClr val="bg1">
                  <a:lumMod val="95000"/>
                </a:schemeClr>
              </a:solidFill>
              <a:ln w="9525" algn="ctr">
                <a:noFill/>
                <a:round/>
                <a:headEnd/>
                <a:tailEnd/>
              </a:ln>
              <a:effectLst/>
            </p:spPr>
            <p:txBody>
              <a:bodyPr vert="eaVert" wrap="none" anchor="ctr"/>
              <a:lstStyle/>
              <a:p>
                <a:pPr>
                  <a:defRPr/>
                </a:pPr>
                <a:endParaRPr lang="zh-CN" altLang="en-US">
                  <a:latin typeface="Arial" charset="0"/>
                </a:endParaRPr>
              </a:p>
            </p:txBody>
          </p:sp>
        </p:grpSp>
        <p:sp>
          <p:nvSpPr>
            <p:cNvPr id="97290" name="Text Box 18"/>
            <p:cNvSpPr txBox="1">
              <a:spLocks noChangeArrowheads="1"/>
            </p:cNvSpPr>
            <p:nvPr/>
          </p:nvSpPr>
          <p:spPr bwMode="auto">
            <a:xfrm>
              <a:off x="2407" y="1107"/>
              <a:ext cx="1105"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422727"/>
                  </a:solidFill>
                  <a:latin typeface="方正粗黑宋简体" panose="02000000000000000000" pitchFamily="2" charset="-122"/>
                  <a:ea typeface="方正粗黑宋简体" panose="02000000000000000000" pitchFamily="2" charset="-122"/>
                </a:rPr>
                <a:t>认识自我</a:t>
              </a:r>
            </a:p>
          </p:txBody>
        </p:sp>
      </p:grpSp>
      <p:sp>
        <p:nvSpPr>
          <p:cNvPr id="97288" name="Rectangle 19"/>
          <p:cNvSpPr>
            <a:spLocks noGrp="1" noChangeArrowheads="1"/>
          </p:cNvSpPr>
          <p:nvPr>
            <p:ph type="body" idx="1"/>
          </p:nvPr>
        </p:nvSpPr>
        <p:spPr>
          <a:xfrm>
            <a:off x="2102265" y="1447800"/>
            <a:ext cx="3293649" cy="4419600"/>
          </a:xfrm>
          <a:noFill/>
        </p:spPr>
        <p:txBody>
          <a:bodyPr/>
          <a:lstStyle/>
          <a:p>
            <a:pPr eaLnBrk="1" hangingPunct="1">
              <a:lnSpc>
                <a:spcPct val="80000"/>
              </a:lnSpc>
            </a:pPr>
            <a:endParaRPr lang="en-US" altLang="zh-CN" sz="2000" b="1" dirty="0"/>
          </a:p>
          <a:p>
            <a:pPr eaLnBrk="1" hangingPunct="1">
              <a:lnSpc>
                <a:spcPct val="80000"/>
              </a:lnSpc>
            </a:pPr>
            <a:endParaRPr lang="en-US" altLang="zh-CN" sz="2400" b="1" dirty="0"/>
          </a:p>
          <a:p>
            <a:pPr eaLnBrk="1" hangingPunct="1">
              <a:lnSpc>
                <a:spcPct val="80000"/>
              </a:lnSpc>
            </a:pPr>
            <a:r>
              <a:rPr lang="zh-CN" altLang="en-US" sz="2000" b="1" dirty="0">
                <a:latin typeface="楷体" panose="02010609060101010101" pitchFamily="49" charset="-122"/>
                <a:ea typeface="楷体" panose="02010609060101010101" pitchFamily="49" charset="-122"/>
              </a:rPr>
              <a:t>环境不同，比较的对象也不同。</a:t>
            </a: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正确对待自己与他人的差距。</a:t>
            </a: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客观评价自己，扬长避短。</a:t>
            </a:r>
          </a:p>
          <a:p>
            <a:pPr eaLnBrk="1" hangingPunct="1">
              <a:lnSpc>
                <a:spcPct val="80000"/>
              </a:lnSpc>
            </a:pPr>
            <a:endParaRPr lang="zh-CN" altLang="en-US"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不过分追求完美，避免理想自我与现实自我的差距过大。</a:t>
            </a:r>
          </a:p>
        </p:txBody>
      </p:sp>
    </p:spTree>
    <p:extLst>
      <p:ext uri="{BB962C8B-B14F-4D97-AF65-F5344CB8AC3E}">
        <p14:creationId xmlns="" xmlns:p14="http://schemas.microsoft.com/office/powerpoint/2010/main" val="380136920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3095003" y="1828800"/>
            <a:ext cx="6691313" cy="1143000"/>
          </a:xfrm>
        </p:spPr>
        <p:txBody>
          <a:bodyPr/>
          <a:lstStyle/>
          <a:p>
            <a:pPr eaLnBrk="1" hangingPunct="1"/>
            <a:r>
              <a:rPr lang="zh-CN" altLang="en-US" sz="3600" b="1" dirty="0">
                <a:solidFill>
                  <a:srgbClr val="FF0000"/>
                </a:solidFill>
                <a:latin typeface="黑体" panose="02010609060101010101" pitchFamily="49" charset="-122"/>
                <a:ea typeface="黑体" panose="02010609060101010101" pitchFamily="49" charset="-122"/>
              </a:rPr>
              <a:t>课堂小作业：</a:t>
            </a:r>
            <a:r>
              <a:rPr lang="en-US" altLang="zh-CN" sz="3600" b="1" dirty="0">
                <a:solidFill>
                  <a:srgbClr val="FF0000"/>
                </a:solidFill>
                <a:latin typeface="黑体" panose="02010609060101010101" pitchFamily="49" charset="-122"/>
                <a:ea typeface="黑体" panose="02010609060101010101" pitchFamily="49" charset="-122"/>
              </a:rPr>
              <a:t>20</a:t>
            </a:r>
            <a:r>
              <a:rPr lang="zh-CN" altLang="en-US" sz="3600" b="1" dirty="0">
                <a:solidFill>
                  <a:srgbClr val="FF0000"/>
                </a:solidFill>
                <a:latin typeface="黑体" panose="02010609060101010101" pitchFamily="49" charset="-122"/>
                <a:ea typeface="黑体" panose="02010609060101010101" pitchFamily="49" charset="-122"/>
              </a:rPr>
              <a:t>个</a:t>
            </a:r>
            <a:r>
              <a:rPr lang="zh-CN" altLang="en-US" sz="3600" b="1" dirty="0">
                <a:solidFill>
                  <a:srgbClr val="FF0000"/>
                </a:solidFill>
                <a:ea typeface="黑体" panose="02010609060101010101" pitchFamily="49" charset="-122"/>
              </a:rPr>
              <a:t>“</a:t>
            </a:r>
            <a:r>
              <a:rPr lang="zh-CN" altLang="en-US" sz="3600" b="1" dirty="0">
                <a:solidFill>
                  <a:srgbClr val="FF0000"/>
                </a:solidFill>
                <a:latin typeface="黑体" panose="02010609060101010101" pitchFamily="49" charset="-122"/>
                <a:ea typeface="黑体" panose="02010609060101010101" pitchFamily="49" charset="-122"/>
              </a:rPr>
              <a:t>我是谁</a:t>
            </a:r>
            <a:r>
              <a:rPr lang="zh-CN" altLang="en-US" sz="3600" b="1" dirty="0">
                <a:solidFill>
                  <a:srgbClr val="FF0000"/>
                </a:solidFill>
                <a:ea typeface="黑体" panose="02010609060101010101" pitchFamily="49" charset="-122"/>
              </a:rPr>
              <a:t>”</a:t>
            </a:r>
            <a:endParaRPr lang="zh-CN" altLang="en-US" sz="3600" b="1" dirty="0">
              <a:solidFill>
                <a:srgbClr val="FF0000"/>
              </a:solidFill>
              <a:latin typeface="黑体" panose="02010609060101010101" pitchFamily="49" charset="-122"/>
              <a:ea typeface="黑体" panose="02010609060101010101" pitchFamily="49" charset="-122"/>
            </a:endParaRPr>
          </a:p>
        </p:txBody>
      </p:sp>
      <p:sp>
        <p:nvSpPr>
          <p:cNvPr id="98307" name="Rectangle 3"/>
          <p:cNvSpPr>
            <a:spLocks noGrp="1" noChangeArrowheads="1"/>
          </p:cNvSpPr>
          <p:nvPr>
            <p:ph type="body" idx="1"/>
          </p:nvPr>
        </p:nvSpPr>
        <p:spPr>
          <a:xfrm>
            <a:off x="2133600" y="3962400"/>
            <a:ext cx="6400800" cy="2133600"/>
          </a:xfrm>
        </p:spPr>
        <p:txBody>
          <a:bodyPr/>
          <a:lstStyle/>
          <a:p>
            <a:pPr eaLnBrk="1" hangingPunct="1">
              <a:lnSpc>
                <a:spcPct val="80000"/>
              </a:lnSpc>
              <a:buFontTx/>
              <a:buNone/>
            </a:pPr>
            <a:r>
              <a:rPr lang="en-US" altLang="zh-CN" sz="1000" b="1">
                <a:solidFill>
                  <a:schemeClr val="accent2"/>
                </a:solidFill>
                <a:ea typeface="隶书" panose="02010509060101010101" pitchFamily="49" charset="-122"/>
              </a:rPr>
              <a:t>         </a:t>
            </a:r>
            <a:endParaRPr lang="en-US" altLang="zh-CN" b="1">
              <a:latin typeface="楷体_GB2312" charset="-122"/>
              <a:ea typeface="楷体_GB2312" charset="-122"/>
            </a:endParaRPr>
          </a:p>
          <a:p>
            <a:pPr eaLnBrk="1" hangingPunct="1">
              <a:lnSpc>
                <a:spcPct val="80000"/>
              </a:lnSpc>
            </a:pPr>
            <a:endParaRPr lang="en-US" altLang="zh-CN" b="1">
              <a:latin typeface="楷体_GB2312" charset="-122"/>
              <a:ea typeface="楷体_GB2312" charset="-122"/>
            </a:endParaRPr>
          </a:p>
        </p:txBody>
      </p:sp>
      <p:pic>
        <p:nvPicPr>
          <p:cNvPr id="335876" name="Picture 4" descr="BD05545_"/>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90878" y="3508405"/>
            <a:ext cx="1595438" cy="1568450"/>
          </a:xfrm>
          <a:prstGeom prst="rect">
            <a:avLst/>
          </a:prstGeom>
          <a:noFill/>
          <a:ln>
            <a:noFill/>
          </a:ln>
          <a:effectLst>
            <a:softEdge rad="1270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8310" name="Rectangle 8"/>
          <p:cNvSpPr>
            <a:spLocks noChangeArrowheads="1"/>
          </p:cNvSpPr>
          <p:nvPr/>
        </p:nvSpPr>
        <p:spPr bwMode="auto">
          <a:xfrm>
            <a:off x="2210512" y="3286571"/>
            <a:ext cx="48768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endParaRPr lang="en-US" altLang="zh-CN" sz="2400" b="1" dirty="0"/>
          </a:p>
          <a:p>
            <a:pPr eaLnBrk="1" hangingPunct="1"/>
            <a:r>
              <a:rPr lang="zh-CN" altLang="en-US" sz="2400" b="1" dirty="0">
                <a:latin typeface="楷体" panose="02010609060101010101" pitchFamily="49" charset="-122"/>
                <a:ea typeface="楷体" panose="02010609060101010101" pitchFamily="49" charset="-122"/>
              </a:rPr>
              <a:t>要求：边思考边回答“我是谁”，在</a:t>
            </a:r>
            <a:r>
              <a:rPr lang="en-US" altLang="zh-CN" sz="2400" b="1" dirty="0">
                <a:latin typeface="楷体" panose="02010609060101010101" pitchFamily="49" charset="-122"/>
                <a:ea typeface="楷体" panose="02010609060101010101" pitchFamily="49" charset="-122"/>
              </a:rPr>
              <a:t>10</a:t>
            </a:r>
            <a:r>
              <a:rPr lang="zh-CN" altLang="en-US" sz="2400" b="1" dirty="0">
                <a:latin typeface="楷体" panose="02010609060101010101" pitchFamily="49" charset="-122"/>
                <a:ea typeface="楷体" panose="02010609060101010101" pitchFamily="49" charset="-122"/>
              </a:rPr>
              <a:t>分钟内至少写出</a:t>
            </a:r>
            <a:r>
              <a:rPr lang="en-US" altLang="zh-CN" sz="2400" b="1" dirty="0">
                <a:latin typeface="楷体" panose="02010609060101010101" pitchFamily="49" charset="-122"/>
                <a:ea typeface="楷体" panose="02010609060101010101" pitchFamily="49" charset="-122"/>
              </a:rPr>
              <a:t>20</a:t>
            </a:r>
            <a:r>
              <a:rPr lang="zh-CN" altLang="en-US" sz="2400" b="1" dirty="0">
                <a:latin typeface="楷体" panose="02010609060101010101" pitchFamily="49" charset="-122"/>
                <a:ea typeface="楷体" panose="02010609060101010101" pitchFamily="49" charset="-122"/>
              </a:rPr>
              <a:t>个，要求尽量选择一些能反映个人风格的语句。</a:t>
            </a:r>
          </a:p>
          <a:p>
            <a:pPr eaLnBrk="1" hangingPunct="1">
              <a:buFontTx/>
              <a:buNone/>
            </a:pPr>
            <a:endParaRPr lang="zh-CN" altLang="en-US" sz="2400" b="1" dirty="0">
              <a:latin typeface="楷体_GB2312" charset="-122"/>
              <a:ea typeface="楷体_GB2312" charset="-122"/>
            </a:endParaRPr>
          </a:p>
          <a:p>
            <a:pPr eaLnBrk="1" hangingPunct="1">
              <a:lnSpc>
                <a:spcPct val="80000"/>
              </a:lnSpc>
              <a:buFontTx/>
              <a:buNone/>
            </a:pPr>
            <a:endParaRPr lang="zh-CN" altLang="en-US" sz="2400" b="1" dirty="0">
              <a:latin typeface="楷体_GB2312" charset="-122"/>
              <a:ea typeface="楷体_GB2312" charset="-122"/>
            </a:endParaRPr>
          </a:p>
        </p:txBody>
      </p:sp>
    </p:spTree>
    <p:extLst>
      <p:ext uri="{BB962C8B-B14F-4D97-AF65-F5344CB8AC3E}">
        <p14:creationId xmlns="" xmlns:p14="http://schemas.microsoft.com/office/powerpoint/2010/main" val="1105538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017949" y="1531938"/>
            <a:ext cx="6691313" cy="1143000"/>
          </a:xfrm>
        </p:spPr>
        <p:txBody>
          <a:bodyPr/>
          <a:lstStyle/>
          <a:p>
            <a:pPr eaLnBrk="1" hangingPunct="1"/>
            <a:r>
              <a:rPr lang="zh-CN" altLang="en-US" sz="3600" b="1" dirty="0">
                <a:solidFill>
                  <a:srgbClr val="FF0000"/>
                </a:solidFill>
                <a:latin typeface="黑体" panose="02010609060101010101" pitchFamily="49" charset="-122"/>
                <a:ea typeface="黑体" panose="02010609060101010101" pitchFamily="49" charset="-122"/>
              </a:rPr>
              <a:t>确立新的成才目标</a:t>
            </a:r>
          </a:p>
        </p:txBody>
      </p:sp>
      <p:sp>
        <p:nvSpPr>
          <p:cNvPr id="99331" name="Rectangle 3"/>
          <p:cNvSpPr>
            <a:spLocks noGrp="1" noChangeArrowheads="1"/>
          </p:cNvSpPr>
          <p:nvPr>
            <p:ph type="body" idx="1"/>
          </p:nvPr>
        </p:nvSpPr>
        <p:spPr>
          <a:xfrm>
            <a:off x="2133600" y="3962400"/>
            <a:ext cx="6400800" cy="2133600"/>
          </a:xfrm>
        </p:spPr>
        <p:txBody>
          <a:bodyPr/>
          <a:lstStyle/>
          <a:p>
            <a:pPr eaLnBrk="1" hangingPunct="1">
              <a:lnSpc>
                <a:spcPct val="80000"/>
              </a:lnSpc>
              <a:buFontTx/>
              <a:buNone/>
            </a:pPr>
            <a:r>
              <a:rPr lang="en-US" altLang="zh-CN" sz="1000" b="1">
                <a:solidFill>
                  <a:schemeClr val="accent2"/>
                </a:solidFill>
                <a:ea typeface="隶书" panose="02010509060101010101" pitchFamily="49" charset="-122"/>
              </a:rPr>
              <a:t>         </a:t>
            </a:r>
            <a:endParaRPr lang="en-US" altLang="zh-CN" b="1">
              <a:latin typeface="楷体_GB2312" charset="-122"/>
              <a:ea typeface="楷体_GB2312" charset="-122"/>
            </a:endParaRPr>
          </a:p>
          <a:p>
            <a:pPr eaLnBrk="1" hangingPunct="1">
              <a:lnSpc>
                <a:spcPct val="80000"/>
              </a:lnSpc>
            </a:pPr>
            <a:endParaRPr lang="en-US" altLang="zh-CN" b="1">
              <a:latin typeface="楷体_GB2312" charset="-122"/>
              <a:ea typeface="楷体_GB2312" charset="-122"/>
            </a:endParaRPr>
          </a:p>
        </p:txBody>
      </p:sp>
      <p:sp>
        <p:nvSpPr>
          <p:cNvPr id="99333" name="Rectangle 6"/>
          <p:cNvSpPr>
            <a:spLocks noChangeArrowheads="1"/>
          </p:cNvSpPr>
          <p:nvPr/>
        </p:nvSpPr>
        <p:spPr bwMode="auto">
          <a:xfrm>
            <a:off x="2590800" y="3200400"/>
            <a:ext cx="75438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endParaRPr lang="en-US" altLang="zh-CN" sz="2000" b="1" dirty="0"/>
          </a:p>
          <a:p>
            <a:pPr eaLnBrk="1" hangingPunct="1">
              <a:lnSpc>
                <a:spcPct val="80000"/>
              </a:lnSpc>
            </a:pPr>
            <a:endParaRPr lang="en-US" altLang="zh-CN" sz="2400" b="1" dirty="0"/>
          </a:p>
          <a:p>
            <a:pPr eaLnBrk="1" hangingPunct="1"/>
            <a:r>
              <a:rPr lang="zh-CN" altLang="en-US" sz="2400" b="1" dirty="0">
                <a:latin typeface="楷体" panose="02010609060101010101" pitchFamily="49" charset="-122"/>
                <a:ea typeface="楷体" panose="02010609060101010101" pitchFamily="49" charset="-122"/>
              </a:rPr>
              <a:t>要顺应时代潮流，以社会需要为出发点</a:t>
            </a:r>
          </a:p>
          <a:p>
            <a:pPr eaLnBrk="1" hangingPunct="1"/>
            <a:r>
              <a:rPr lang="zh-CN" altLang="en-US" sz="2400" b="1" dirty="0">
                <a:latin typeface="楷体" panose="02010609060101010101" pitchFamily="49" charset="-122"/>
                <a:ea typeface="楷体" panose="02010609060101010101" pitchFamily="49" charset="-122"/>
              </a:rPr>
              <a:t>要以充分发挥自身的优势为着眼点</a:t>
            </a:r>
          </a:p>
          <a:p>
            <a:pPr eaLnBrk="1" hangingPunct="1"/>
            <a:r>
              <a:rPr lang="zh-CN" altLang="en-US" sz="2400" b="1" dirty="0">
                <a:latin typeface="楷体" panose="02010609060101010101" pitchFamily="49" charset="-122"/>
                <a:ea typeface="楷体" panose="02010609060101010101" pitchFamily="49" charset="-122"/>
              </a:rPr>
              <a:t>要注意把握客观环境，以现实有利条件为立足点</a:t>
            </a:r>
          </a:p>
          <a:p>
            <a:pPr eaLnBrk="1" hangingPunct="1"/>
            <a:r>
              <a:rPr lang="zh-CN" altLang="en-US" sz="2400" b="1" dirty="0">
                <a:latin typeface="楷体" panose="02010609060101010101" pitchFamily="49" charset="-122"/>
                <a:ea typeface="楷体" panose="02010609060101010101" pitchFamily="49" charset="-122"/>
              </a:rPr>
              <a:t>要注意长远目标与近期目标相结合</a:t>
            </a:r>
          </a:p>
          <a:p>
            <a:pPr eaLnBrk="1" hangingPunct="1">
              <a:buFontTx/>
              <a:buNone/>
            </a:pPr>
            <a:endParaRPr lang="en-US" altLang="zh-CN" sz="2400" b="1" dirty="0">
              <a:latin typeface="楷体_GB2312" charset="-122"/>
              <a:ea typeface="楷体_GB2312" charset="-122"/>
            </a:endParaRPr>
          </a:p>
        </p:txBody>
      </p:sp>
      <p:sp>
        <p:nvSpPr>
          <p:cNvPr id="99334" name="Rectangle 9"/>
          <p:cNvSpPr>
            <a:spLocks noChangeArrowheads="1"/>
          </p:cNvSpPr>
          <p:nvPr/>
        </p:nvSpPr>
        <p:spPr bwMode="gray">
          <a:xfrm>
            <a:off x="2667000" y="2743200"/>
            <a:ext cx="50800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solidFill>
                  <a:srgbClr val="006600"/>
                </a:solidFill>
                <a:latin typeface="楷体" panose="02010609060101010101" pitchFamily="49" charset="-122"/>
                <a:ea typeface="楷体" panose="02010609060101010101" pitchFamily="49" charset="-122"/>
              </a:rPr>
              <a:t>成才目标设立的原则和要求</a:t>
            </a:r>
          </a:p>
        </p:txBody>
      </p:sp>
    </p:spTree>
    <p:extLst>
      <p:ext uri="{BB962C8B-B14F-4D97-AF65-F5344CB8AC3E}">
        <p14:creationId xmlns="" xmlns:p14="http://schemas.microsoft.com/office/powerpoint/2010/main" val="35231708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111952" y="1451769"/>
            <a:ext cx="6691313" cy="1143000"/>
          </a:xfrm>
        </p:spPr>
        <p:txBody>
          <a:bodyPr/>
          <a:lstStyle/>
          <a:p>
            <a:pPr eaLnBrk="1" hangingPunct="1"/>
            <a:r>
              <a:rPr lang="zh-CN" altLang="en-US" sz="3600" b="1" dirty="0">
                <a:solidFill>
                  <a:srgbClr val="FF0000"/>
                </a:solidFill>
                <a:latin typeface="黑体" panose="02010609060101010101" pitchFamily="49" charset="-122"/>
                <a:ea typeface="黑体" panose="02010609060101010101" pitchFamily="49" charset="-122"/>
              </a:rPr>
              <a:t>确立新的成才目标</a:t>
            </a:r>
          </a:p>
        </p:txBody>
      </p:sp>
      <p:sp>
        <p:nvSpPr>
          <p:cNvPr id="100355" name="Rectangle 3"/>
          <p:cNvSpPr>
            <a:spLocks noGrp="1" noChangeArrowheads="1"/>
          </p:cNvSpPr>
          <p:nvPr>
            <p:ph type="body" idx="1"/>
          </p:nvPr>
        </p:nvSpPr>
        <p:spPr>
          <a:xfrm>
            <a:off x="6148388" y="7399338"/>
            <a:ext cx="6400800" cy="2133600"/>
          </a:xfrm>
        </p:spPr>
        <p:txBody>
          <a:bodyPr/>
          <a:lstStyle/>
          <a:p>
            <a:pPr eaLnBrk="1" hangingPunct="1">
              <a:lnSpc>
                <a:spcPct val="80000"/>
              </a:lnSpc>
              <a:buFontTx/>
              <a:buNone/>
            </a:pPr>
            <a:r>
              <a:rPr lang="en-US" altLang="zh-CN" sz="1000" b="1">
                <a:solidFill>
                  <a:schemeClr val="accent2"/>
                </a:solidFill>
                <a:ea typeface="隶书" panose="02010509060101010101" pitchFamily="49" charset="-122"/>
              </a:rPr>
              <a:t>         </a:t>
            </a:r>
            <a:endParaRPr lang="en-US" altLang="zh-CN" b="1">
              <a:latin typeface="楷体_GB2312" charset="-122"/>
              <a:ea typeface="楷体_GB2312" charset="-122"/>
            </a:endParaRPr>
          </a:p>
          <a:p>
            <a:pPr eaLnBrk="1" hangingPunct="1">
              <a:lnSpc>
                <a:spcPct val="80000"/>
              </a:lnSpc>
            </a:pPr>
            <a:endParaRPr lang="en-US" altLang="zh-CN" b="1">
              <a:latin typeface="楷体_GB2312" charset="-122"/>
              <a:ea typeface="楷体_GB2312" charset="-122"/>
            </a:endParaRPr>
          </a:p>
        </p:txBody>
      </p:sp>
      <p:sp>
        <p:nvSpPr>
          <p:cNvPr id="100357" name="Rectangle 5"/>
          <p:cNvSpPr>
            <a:spLocks noChangeArrowheads="1"/>
          </p:cNvSpPr>
          <p:nvPr/>
        </p:nvSpPr>
        <p:spPr bwMode="auto">
          <a:xfrm>
            <a:off x="3124200" y="3124200"/>
            <a:ext cx="34290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endParaRPr lang="en-US" altLang="zh-CN" sz="2000" b="1" dirty="0"/>
          </a:p>
          <a:p>
            <a:pPr eaLnBrk="1" hangingPunct="1">
              <a:lnSpc>
                <a:spcPct val="80000"/>
              </a:lnSpc>
            </a:pPr>
            <a:endParaRPr lang="en-US" altLang="zh-CN" sz="2400" b="1" dirty="0"/>
          </a:p>
          <a:p>
            <a:pPr eaLnBrk="1" hangingPunct="1"/>
            <a:r>
              <a:rPr lang="zh-CN" altLang="en-US" sz="2400" b="1" dirty="0">
                <a:latin typeface="楷体" panose="02010609060101010101" pitchFamily="49" charset="-122"/>
                <a:ea typeface="楷体" panose="02010609060101010101" pitchFamily="49" charset="-122"/>
              </a:rPr>
              <a:t>成才目标抽象空洞</a:t>
            </a:r>
          </a:p>
          <a:p>
            <a:pPr eaLnBrk="1" hangingPunct="1"/>
            <a:r>
              <a:rPr lang="zh-CN" altLang="en-US" sz="2400" b="1" dirty="0">
                <a:latin typeface="楷体" panose="02010609060101010101" pitchFamily="49" charset="-122"/>
                <a:ea typeface="楷体" panose="02010609060101010101" pitchFamily="49" charset="-122"/>
              </a:rPr>
              <a:t>成才目标脱离实际</a:t>
            </a:r>
          </a:p>
          <a:p>
            <a:pPr eaLnBrk="1" hangingPunct="1"/>
            <a:r>
              <a:rPr lang="zh-CN" altLang="en-US" sz="2400" b="1" dirty="0">
                <a:latin typeface="楷体" panose="02010609060101010101" pitchFamily="49" charset="-122"/>
                <a:ea typeface="楷体" panose="02010609060101010101" pitchFamily="49" charset="-122"/>
              </a:rPr>
              <a:t>成才目标偏低</a:t>
            </a:r>
          </a:p>
          <a:p>
            <a:pPr eaLnBrk="1" hangingPunct="1"/>
            <a:r>
              <a:rPr lang="zh-CN" altLang="en-US" sz="2400" b="1" dirty="0">
                <a:latin typeface="楷体" panose="02010609060101010101" pitchFamily="49" charset="-122"/>
                <a:ea typeface="楷体" panose="02010609060101010101" pitchFamily="49" charset="-122"/>
              </a:rPr>
              <a:t>成才目标不稳定</a:t>
            </a:r>
          </a:p>
          <a:p>
            <a:pPr eaLnBrk="1" hangingPunct="1"/>
            <a:r>
              <a:rPr lang="zh-CN" altLang="en-US" sz="2400" b="1" dirty="0">
                <a:latin typeface="楷体" panose="02010609060101010101" pitchFamily="49" charset="-122"/>
                <a:ea typeface="楷体" panose="02010609060101010101" pitchFamily="49" charset="-122"/>
              </a:rPr>
              <a:t>成才目标过高</a:t>
            </a:r>
          </a:p>
          <a:p>
            <a:pPr eaLnBrk="1" hangingPunct="1">
              <a:buFontTx/>
              <a:buNone/>
            </a:pPr>
            <a:endParaRPr lang="en-US" altLang="zh-CN" sz="2400" b="1" dirty="0">
              <a:solidFill>
                <a:srgbClr val="663300"/>
              </a:solidFill>
              <a:latin typeface="楷体" panose="02010609060101010101" pitchFamily="49" charset="-122"/>
              <a:ea typeface="楷体" panose="02010609060101010101" pitchFamily="49" charset="-122"/>
            </a:endParaRPr>
          </a:p>
        </p:txBody>
      </p:sp>
      <p:sp>
        <p:nvSpPr>
          <p:cNvPr id="100358" name="Rectangle 6"/>
          <p:cNvSpPr>
            <a:spLocks noChangeArrowheads="1"/>
          </p:cNvSpPr>
          <p:nvPr/>
        </p:nvSpPr>
        <p:spPr bwMode="gray">
          <a:xfrm>
            <a:off x="2667000" y="2514600"/>
            <a:ext cx="5638800"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solidFill>
                  <a:srgbClr val="006600"/>
                </a:solidFill>
                <a:latin typeface="楷体" panose="02010609060101010101" pitchFamily="49" charset="-122"/>
                <a:ea typeface="楷体" panose="02010609060101010101" pitchFamily="49" charset="-122"/>
              </a:rPr>
              <a:t>大学生设立成才目标的误区</a:t>
            </a:r>
          </a:p>
        </p:txBody>
      </p:sp>
      <p:pic>
        <p:nvPicPr>
          <p:cNvPr id="100359" name="Picture 9" descr="https://timgsa.baidu.com/timg?image&amp;quality=80&amp;size=b9999_10000&amp;sec=1537154845599&amp;di=38d269692a1fc02e306932fdb53a9b7d&amp;imgtype=0&amp;src=http%3A%2F%2Fimgsa.baidu.com%2Fexp%2Fw%3D500%2Fsign%3D15820ce5d4ca7bcb7d7bc72f8e086b3f%2Fcb8065380cd79123f051a152ae345982b2b78066.jpg"/>
          <p:cNvPicPr>
            <a:picLocks noChangeAspect="1" noChangeArrowheads="1"/>
          </p:cNvPicPr>
          <p:nvPr/>
        </p:nvPicPr>
        <p:blipFill>
          <a:blip r:embed="rId2">
            <a:extLst>
              <a:ext uri="{28A0092B-C50C-407E-A947-70E740481C1C}">
                <a14:useLocalDpi xmlns="" xmlns:a14="http://schemas.microsoft.com/office/drawing/2010/main" val="0"/>
              </a:ext>
            </a:extLst>
          </a:blip>
          <a:srcRect b="16418"/>
          <a:stretch>
            <a:fillRect/>
          </a:stretch>
        </p:blipFill>
        <p:spPr bwMode="auto">
          <a:xfrm>
            <a:off x="7204596" y="3909219"/>
            <a:ext cx="2886075" cy="18669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6779759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14258" y="2263248"/>
            <a:ext cx="8797124" cy="1629562"/>
          </a:xfrm>
          <a:prstGeom prst="roundRect">
            <a:avLst/>
          </a:prstGeom>
          <a:solidFill>
            <a:srgbClr val="CCFF33"/>
          </a:solidFill>
        </p:spPr>
        <p:txBody>
          <a:bodyPr/>
          <a:lstStyle/>
          <a:p>
            <a:pPr marL="228600" indent="-228600">
              <a:lnSpc>
                <a:spcPct val="90000"/>
              </a:lnSpc>
              <a:spcBef>
                <a:spcPts val="1000"/>
              </a:spcBef>
            </a:pPr>
            <a:endParaRPr lang="en-US" altLang="zh-CN" sz="2400" b="1" dirty="0">
              <a:solidFill>
                <a:schemeClr val="tx1"/>
              </a:solidFill>
              <a:latin typeface="+mj-ea"/>
              <a:ea typeface="+mj-ea"/>
            </a:endParaRPr>
          </a:p>
          <a:p>
            <a:pPr marL="228600" indent="-228600">
              <a:lnSpc>
                <a:spcPct val="90000"/>
              </a:lnSpc>
              <a:spcBef>
                <a:spcPts val="1000"/>
              </a:spcBef>
            </a:pPr>
            <a:r>
              <a:rPr lang="en-US" altLang="zh-CN" sz="2400" b="1" dirty="0">
                <a:latin typeface="+mj-ea"/>
                <a:ea typeface="+mj-ea"/>
              </a:rPr>
              <a:t>   </a:t>
            </a:r>
            <a:r>
              <a:rPr lang="zh-CN" altLang="en-US" sz="2400" b="1" dirty="0">
                <a:solidFill>
                  <a:schemeClr val="tx1"/>
                </a:solidFill>
                <a:latin typeface="+mj-ea"/>
                <a:ea typeface="+mj-ea"/>
              </a:rPr>
              <a:t>大学生应正确分析自己的特点，认清自己的优势和劣势，依据社会的整体需要，制定切实的目标，扬长避短，立志成才。</a:t>
            </a:r>
          </a:p>
        </p:txBody>
      </p:sp>
      <p:sp>
        <p:nvSpPr>
          <p:cNvPr id="101379" name="Rectangle 3"/>
          <p:cNvSpPr>
            <a:spLocks noChangeArrowheads="1"/>
          </p:cNvSpPr>
          <p:nvPr/>
        </p:nvSpPr>
        <p:spPr bwMode="auto">
          <a:xfrm>
            <a:off x="3200400" y="3505200"/>
            <a:ext cx="4343400"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b="1">
              <a:solidFill>
                <a:srgbClr val="000000"/>
              </a:solidFill>
              <a:latin typeface="楷体_GB2312" charset="-122"/>
              <a:ea typeface="楷体_GB2312" charset="-122"/>
            </a:endParaRPr>
          </a:p>
        </p:txBody>
      </p:sp>
      <p:sp>
        <p:nvSpPr>
          <p:cNvPr id="375812" name="Rectangle 4"/>
          <p:cNvSpPr>
            <a:spLocks noRot="1" noChangeArrowheads="1"/>
          </p:cNvSpPr>
          <p:nvPr/>
        </p:nvSpPr>
        <p:spPr bwMode="auto">
          <a:xfrm>
            <a:off x="1914258" y="1224230"/>
            <a:ext cx="854075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
                <a:srgbClr val="A50021"/>
              </a:buClr>
              <a:buFont typeface="Wingdings" panose="05000000000000000000" pitchFamily="2" charset="2"/>
              <a:buNone/>
            </a:pPr>
            <a:r>
              <a:rPr lang="zh-CN" altLang="en-US" dirty="0">
                <a:solidFill>
                  <a:srgbClr val="FF0000"/>
                </a:solidFill>
                <a:ea typeface="黑体" panose="02010609060101010101" pitchFamily="49" charset="-122"/>
              </a:rPr>
              <a:t>做一个适合自己的个人规划</a:t>
            </a:r>
          </a:p>
        </p:txBody>
      </p:sp>
      <p:sp>
        <p:nvSpPr>
          <p:cNvPr id="375814" name="Line 6"/>
          <p:cNvSpPr>
            <a:spLocks noChangeShapeType="1"/>
          </p:cNvSpPr>
          <p:nvPr/>
        </p:nvSpPr>
        <p:spPr bwMode="auto">
          <a:xfrm>
            <a:off x="8305800" y="6172200"/>
            <a:ext cx="1524000" cy="1588"/>
          </a:xfrm>
          <a:prstGeom prst="line">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75815" name="Line 7"/>
          <p:cNvSpPr>
            <a:spLocks noChangeShapeType="1"/>
          </p:cNvSpPr>
          <p:nvPr/>
        </p:nvSpPr>
        <p:spPr bwMode="auto">
          <a:xfrm>
            <a:off x="8305800" y="4495800"/>
            <a:ext cx="1524000" cy="1588"/>
          </a:xfrm>
          <a:prstGeom prst="line">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p>
        </p:txBody>
      </p:sp>
      <p:sp>
        <p:nvSpPr>
          <p:cNvPr id="375816" name="Line 8"/>
          <p:cNvSpPr>
            <a:spLocks noChangeShapeType="1"/>
          </p:cNvSpPr>
          <p:nvPr/>
        </p:nvSpPr>
        <p:spPr bwMode="auto">
          <a:xfrm flipH="1" flipV="1">
            <a:off x="8534400" y="4495800"/>
            <a:ext cx="0" cy="1676400"/>
          </a:xfrm>
          <a:prstGeom prst="line">
            <a:avLst/>
          </a:prstGeom>
          <a:noFill/>
          <a:ln w="12700">
            <a:solidFill>
              <a:schemeClr val="tx1"/>
            </a:solidFill>
            <a:prstDash val="dash"/>
            <a:miter lim="800000"/>
            <a:headEnd type="stealth" w="lg" len="lg"/>
            <a:tailEnd type="stealth" w="lg" len="lg"/>
          </a:ln>
          <a:extLst>
            <a:ext uri="{909E8E84-426E-40DD-AFC4-6F175D3DCCD1}">
              <a14:hiddenFill xmlns="" xmlns:a14="http://schemas.microsoft.com/office/drawing/2010/main">
                <a:noFill/>
              </a14:hiddenFill>
            </a:ext>
          </a:extLst>
        </p:spPr>
        <p:txBody>
          <a:bodyPr wrap="none"/>
          <a:lstStyle/>
          <a:p>
            <a:endParaRPr lang="zh-CN" altLang="en-US"/>
          </a:p>
        </p:txBody>
      </p:sp>
      <p:grpSp>
        <p:nvGrpSpPr>
          <p:cNvPr id="2" name="Group 9"/>
          <p:cNvGrpSpPr>
            <a:grpSpLocks/>
          </p:cNvGrpSpPr>
          <p:nvPr/>
        </p:nvGrpSpPr>
        <p:grpSpPr bwMode="auto">
          <a:xfrm>
            <a:off x="9251951" y="4573588"/>
            <a:ext cx="387350" cy="319087"/>
            <a:chOff x="5154" y="3107"/>
            <a:chExt cx="244" cy="201"/>
          </a:xfrm>
        </p:grpSpPr>
        <p:sp>
          <p:nvSpPr>
            <p:cNvPr id="101388" name="Freeform 10"/>
            <p:cNvSpPr>
              <a:spLocks/>
            </p:cNvSpPr>
            <p:nvPr/>
          </p:nvSpPr>
          <p:spPr bwMode="auto">
            <a:xfrm>
              <a:off x="5154" y="3107"/>
              <a:ext cx="244" cy="201"/>
            </a:xfrm>
            <a:custGeom>
              <a:avLst/>
              <a:gdLst>
                <a:gd name="T0" fmla="*/ 70 w 244"/>
                <a:gd name="T1" fmla="*/ 26 h 201"/>
                <a:gd name="T2" fmla="*/ 0 w 244"/>
                <a:gd name="T3" fmla="*/ 86 h 201"/>
                <a:gd name="T4" fmla="*/ 131 w 244"/>
                <a:gd name="T5" fmla="*/ 197 h 201"/>
                <a:gd name="T6" fmla="*/ 232 w 244"/>
                <a:gd name="T7" fmla="*/ 86 h 201"/>
                <a:gd name="T8" fmla="*/ 151 w 244"/>
                <a:gd name="T9" fmla="*/ 56 h 201"/>
                <a:gd name="T10" fmla="*/ 121 w 244"/>
                <a:gd name="T11" fmla="*/ 46 h 201"/>
                <a:gd name="T12" fmla="*/ 111 w 244"/>
                <a:gd name="T13" fmla="*/ 5 h 201"/>
                <a:gd name="T14" fmla="*/ 91 w 244"/>
                <a:gd name="T15" fmla="*/ 26 h 201"/>
                <a:gd name="T16" fmla="*/ 70 w 244"/>
                <a:gd name="T17" fmla="*/ 26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4"/>
                <a:gd name="T28" fmla="*/ 0 h 201"/>
                <a:gd name="T29" fmla="*/ 244 w 244"/>
                <a:gd name="T30" fmla="*/ 201 h 20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4" h="201">
                  <a:moveTo>
                    <a:pt x="70" y="26"/>
                  </a:moveTo>
                  <a:cubicBezTo>
                    <a:pt x="31" y="39"/>
                    <a:pt x="13" y="46"/>
                    <a:pt x="0" y="86"/>
                  </a:cubicBezTo>
                  <a:cubicBezTo>
                    <a:pt x="19" y="201"/>
                    <a:pt x="11" y="182"/>
                    <a:pt x="131" y="197"/>
                  </a:cubicBezTo>
                  <a:cubicBezTo>
                    <a:pt x="244" y="183"/>
                    <a:pt x="217" y="195"/>
                    <a:pt x="232" y="86"/>
                  </a:cubicBezTo>
                  <a:cubicBezTo>
                    <a:pt x="214" y="33"/>
                    <a:pt x="201" y="44"/>
                    <a:pt x="151" y="56"/>
                  </a:cubicBezTo>
                  <a:cubicBezTo>
                    <a:pt x="141" y="53"/>
                    <a:pt x="128" y="54"/>
                    <a:pt x="121" y="46"/>
                  </a:cubicBezTo>
                  <a:cubicBezTo>
                    <a:pt x="112" y="35"/>
                    <a:pt x="123" y="13"/>
                    <a:pt x="111" y="5"/>
                  </a:cubicBezTo>
                  <a:cubicBezTo>
                    <a:pt x="103" y="0"/>
                    <a:pt x="100" y="22"/>
                    <a:pt x="91" y="26"/>
                  </a:cubicBezTo>
                  <a:cubicBezTo>
                    <a:pt x="85" y="29"/>
                    <a:pt x="77" y="26"/>
                    <a:pt x="70" y="26"/>
                  </a:cubicBezTo>
                  <a:close/>
                </a:path>
              </a:pathLst>
            </a:custGeom>
            <a:solidFill>
              <a:srgbClr val="FF0000"/>
            </a:solidFill>
            <a:ln w="9525" cap="flat" cmpd="sng">
              <a:solidFill>
                <a:schemeClr val="tx1"/>
              </a:solidFill>
              <a:prstDash val="solid"/>
              <a:miter lim="800000"/>
              <a:headEnd type="none" w="med" len="med"/>
              <a:tailEnd type="none" w="med" len="med"/>
            </a:ln>
          </p:spPr>
          <p:txBody>
            <a:bodyPr wrap="none"/>
            <a:lstStyle/>
            <a:p>
              <a:endParaRPr lang="zh-CN" altLang="en-US"/>
            </a:p>
          </p:txBody>
        </p:sp>
        <p:sp>
          <p:nvSpPr>
            <p:cNvPr id="101389" name="Line 11"/>
            <p:cNvSpPr>
              <a:spLocks noChangeShapeType="1"/>
            </p:cNvSpPr>
            <p:nvPr/>
          </p:nvSpPr>
          <p:spPr bwMode="auto">
            <a:xfrm flipV="1">
              <a:off x="5280" y="3120"/>
              <a:ext cx="48" cy="48"/>
            </a:xfrm>
            <a:prstGeom prst="line">
              <a:avLst/>
            </a:prstGeom>
            <a:noFill/>
            <a:ln w="38100">
              <a:solidFill>
                <a:schemeClr val="tx1"/>
              </a:solidFill>
              <a:miter lim="800000"/>
              <a:headEnd/>
              <a:tailEnd/>
            </a:ln>
            <a:extLst>
              <a:ext uri="{909E8E84-426E-40DD-AFC4-6F175D3DCCD1}">
                <a14:hiddenFill xmlns="" xmlns:a14="http://schemas.microsoft.com/office/drawing/2010/main">
                  <a:noFill/>
                </a14:hiddenFill>
              </a:ext>
            </a:extLst>
          </p:spPr>
          <p:txBody>
            <a:bodyPr wrap="none"/>
            <a:lstStyle/>
            <a:p>
              <a:endParaRPr lang="zh-CN" altLang="en-US"/>
            </a:p>
          </p:txBody>
        </p:sp>
      </p:grpSp>
      <p:sp>
        <p:nvSpPr>
          <p:cNvPr id="375821" name="Rectangle 13"/>
          <p:cNvSpPr>
            <a:spLocks noChangeArrowheads="1"/>
          </p:cNvSpPr>
          <p:nvPr/>
        </p:nvSpPr>
        <p:spPr bwMode="auto">
          <a:xfrm>
            <a:off x="2209801" y="4419600"/>
            <a:ext cx="5410200" cy="1655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0066CC"/>
              </a:buClr>
              <a:buFont typeface="Wingdings" panose="05000000000000000000" pitchFamily="2" charset="2"/>
              <a:buNone/>
            </a:pPr>
            <a:endParaRPr kumimoji="1" lang="en-US" altLang="zh-CN" sz="2400" b="1" dirty="0">
              <a:solidFill>
                <a:srgbClr val="000000"/>
              </a:solidFill>
              <a:latin typeface="Monotype Corsiva" panose="03010101010201010101" pitchFamily="66" charset="0"/>
              <a:ea typeface="楷体_GB2312" charset="-122"/>
            </a:endParaRPr>
          </a:p>
          <a:p>
            <a:pPr eaLnBrk="1" hangingPunct="1">
              <a:spcBef>
                <a:spcPct val="0"/>
              </a:spcBef>
              <a:buClr>
                <a:srgbClr val="0066CC"/>
              </a:buClr>
              <a:buFont typeface="Wingdings" panose="05000000000000000000" pitchFamily="2" charset="2"/>
              <a:buChar char="q"/>
            </a:pPr>
            <a:r>
              <a:rPr lang="zh-CN" altLang="en-US" sz="2400" b="1" dirty="0">
                <a:solidFill>
                  <a:srgbClr val="000000"/>
                </a:solidFill>
                <a:latin typeface="楷体" panose="02010609060101010101" pitchFamily="49" charset="-122"/>
                <a:ea typeface="楷体" panose="02010609060101010101" pitchFamily="49" charset="-122"/>
              </a:rPr>
              <a:t>制定一个“跳一跳，够得着”的目标；</a:t>
            </a:r>
          </a:p>
          <a:p>
            <a:pPr eaLnBrk="1" hangingPunct="1">
              <a:spcBef>
                <a:spcPct val="0"/>
              </a:spcBef>
              <a:buClr>
                <a:srgbClr val="0066CC"/>
              </a:buClr>
              <a:buFont typeface="Wingdings" panose="05000000000000000000" pitchFamily="2" charset="2"/>
              <a:buChar char="q"/>
            </a:pPr>
            <a:r>
              <a:rPr lang="zh-CN" altLang="en-US" sz="2400" b="1" dirty="0">
                <a:solidFill>
                  <a:srgbClr val="000000"/>
                </a:solidFill>
                <a:latin typeface="楷体" panose="02010609060101010101" pitchFamily="49" charset="-122"/>
                <a:ea typeface="楷体" panose="02010609060101010101" pitchFamily="49" charset="-122"/>
              </a:rPr>
              <a:t>合理安排自己的时间；</a:t>
            </a:r>
          </a:p>
          <a:p>
            <a:pPr eaLnBrk="1" hangingPunct="1">
              <a:spcBef>
                <a:spcPct val="0"/>
              </a:spcBef>
              <a:buClr>
                <a:srgbClr val="0066CC"/>
              </a:buClr>
              <a:buFont typeface="Wingdings" panose="05000000000000000000" pitchFamily="2" charset="2"/>
              <a:buChar char="q"/>
            </a:pPr>
            <a:r>
              <a:rPr lang="zh-CN" altLang="en-US" sz="2400" b="1" dirty="0">
                <a:solidFill>
                  <a:srgbClr val="000000"/>
                </a:solidFill>
                <a:latin typeface="楷体" panose="02010609060101010101" pitchFamily="49" charset="-122"/>
                <a:ea typeface="楷体" panose="02010609060101010101" pitchFamily="49" charset="-122"/>
              </a:rPr>
              <a:t>认识和利用现有的资源；</a:t>
            </a:r>
          </a:p>
          <a:p>
            <a:pPr eaLnBrk="1" hangingPunct="1">
              <a:spcBef>
                <a:spcPct val="0"/>
              </a:spcBef>
              <a:buClr>
                <a:srgbClr val="0066CC"/>
              </a:buClr>
              <a:buFont typeface="Wingdings" panose="05000000000000000000" pitchFamily="2" charset="2"/>
              <a:buChar char="q"/>
            </a:pPr>
            <a:r>
              <a:rPr lang="zh-CN" altLang="en-US" sz="2400" b="1" dirty="0">
                <a:solidFill>
                  <a:srgbClr val="000000"/>
                </a:solidFill>
                <a:latin typeface="楷体" panose="02010609060101010101" pitchFamily="49" charset="-122"/>
                <a:ea typeface="楷体" panose="02010609060101010101" pitchFamily="49" charset="-122"/>
              </a:rPr>
              <a:t>总体目标的稳定与阶段目标的修正。 </a:t>
            </a:r>
          </a:p>
        </p:txBody>
      </p:sp>
      <p:sp>
        <p:nvSpPr>
          <p:cNvPr id="101387" name="Text Box 14"/>
          <p:cNvSpPr txBox="1">
            <a:spLocks noChangeArrowheads="1"/>
          </p:cNvSpPr>
          <p:nvPr/>
        </p:nvSpPr>
        <p:spPr bwMode="gray">
          <a:xfrm>
            <a:off x="8499159" y="4648200"/>
            <a:ext cx="492443"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zh-CN" altLang="en-US" sz="2000" b="1">
                <a:latin typeface="楷体" panose="02010609060101010101" pitchFamily="49" charset="-122"/>
                <a:ea typeface="楷体" panose="02010609060101010101" pitchFamily="49" charset="-122"/>
              </a:rPr>
              <a:t>最近发展区</a:t>
            </a:r>
          </a:p>
        </p:txBody>
      </p:sp>
    </p:spTree>
    <p:extLst>
      <p:ext uri="{BB962C8B-B14F-4D97-AF65-F5344CB8AC3E}">
        <p14:creationId xmlns="" xmlns:p14="http://schemas.microsoft.com/office/powerpoint/2010/main" val="3252348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2506010" y="1257568"/>
            <a:ext cx="8229600" cy="1143000"/>
          </a:xfrm>
        </p:spPr>
        <p:txBody>
          <a:bodyPr/>
          <a:lstStyle/>
          <a:p>
            <a:r>
              <a:rPr lang="zh-CN" altLang="en-US" sz="3200" dirty="0">
                <a:solidFill>
                  <a:srgbClr val="FF0000"/>
                </a:solidFill>
                <a:latin typeface="华文琥珀" panose="02010800040101010101" pitchFamily="2" charset="-122"/>
                <a:ea typeface="华文琥珀" panose="02010800040101010101" pitchFamily="2" charset="-122"/>
              </a:rPr>
              <a:t>蔡元培就任北京大学校长之演说</a:t>
            </a:r>
          </a:p>
        </p:txBody>
      </p:sp>
      <p:sp>
        <p:nvSpPr>
          <p:cNvPr id="102403" name="内容占位符 1"/>
          <p:cNvSpPr>
            <a:spLocks noGrp="1"/>
          </p:cNvSpPr>
          <p:nvPr>
            <p:ph idx="1"/>
          </p:nvPr>
        </p:nvSpPr>
        <p:spPr>
          <a:xfrm>
            <a:off x="1333145" y="2102266"/>
            <a:ext cx="9810571" cy="1924050"/>
          </a:xfrm>
        </p:spPr>
        <p:txBody>
          <a:bodyPr/>
          <a:lstStyle/>
          <a:p>
            <a:pPr>
              <a:lnSpc>
                <a:spcPct val="120000"/>
              </a:lnSpc>
            </a:pPr>
            <a:r>
              <a:rPr lang="zh-CN" altLang="en-US" sz="1600" dirty="0">
                <a:solidFill>
                  <a:srgbClr val="FF0000"/>
                </a:solidFill>
                <a:latin typeface="微软雅黑" panose="020B0503020204020204" pitchFamily="34" charset="-122"/>
                <a:ea typeface="微软雅黑" panose="020B0503020204020204" pitchFamily="34" charset="-122"/>
              </a:rPr>
              <a:t>一曰抱定宗旨。</a:t>
            </a:r>
            <a:r>
              <a:rPr lang="zh-CN" altLang="en-US" sz="1600" dirty="0">
                <a:latin typeface="微软雅黑" panose="020B0503020204020204" pitchFamily="34" charset="-122"/>
                <a:ea typeface="微软雅黑" panose="020B0503020204020204" pitchFamily="34" charset="-122"/>
              </a:rPr>
              <a:t>所以诸君须抱定宗旨，为求学而来。入法科者，非为做官；入商科者，非为致富。宗旨既定，自趋正轨，诸君肄业于此，或三年，或四年，时间不为不多，苟能爱惜光阴，孜孜求学，则其造诣，容有底止。若徒志在做官发财，宗旨既乖，趋向自异。平时则放荡冶游，考试则熟读讲义，不问学问之有无，惟争分数之多寡；试验既终，书籍束之高阁，毫不过问，敷衍三四年，潦草塞责，文凭到手，即可借此活动于社会，岂非与求学初衷大相背驰乎？光阴虚度，学问毫无，是自误也。</a:t>
            </a:r>
          </a:p>
        </p:txBody>
      </p:sp>
      <p:sp>
        <p:nvSpPr>
          <p:cNvPr id="7" name="内容占位符 1"/>
          <p:cNvSpPr txBox="1">
            <a:spLocks/>
          </p:cNvSpPr>
          <p:nvPr/>
        </p:nvSpPr>
        <p:spPr bwMode="auto">
          <a:xfrm>
            <a:off x="1264778" y="3605242"/>
            <a:ext cx="6708448" cy="550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20000"/>
              </a:lnSpc>
              <a:defRPr/>
            </a:pPr>
            <a:endParaRPr lang="zh-CN" altLang="en-US" sz="1600" kern="0" dirty="0">
              <a:latin typeface="微软雅黑" panose="020B0503020204020204" pitchFamily="34" charset="-122"/>
              <a:ea typeface="微软雅黑" panose="020B0503020204020204" pitchFamily="34" charset="-122"/>
            </a:endParaRPr>
          </a:p>
          <a:p>
            <a:pPr>
              <a:defRPr/>
            </a:pPr>
            <a:r>
              <a:rPr lang="zh-CN" altLang="en-US" sz="1600" kern="0" dirty="0">
                <a:solidFill>
                  <a:srgbClr val="FF0000"/>
                </a:solidFill>
                <a:latin typeface="微软雅黑" panose="020B0503020204020204" pitchFamily="34" charset="-122"/>
                <a:ea typeface="微软雅黑" panose="020B0503020204020204" pitchFamily="34" charset="-122"/>
              </a:rPr>
              <a:t>二曰砥砺德行。</a:t>
            </a:r>
            <a:r>
              <a:rPr lang="zh-CN" altLang="en-US" sz="1600" kern="0" dirty="0">
                <a:latin typeface="微软雅黑" panose="020B0503020204020204" pitchFamily="34" charset="-122"/>
                <a:ea typeface="微软雅黑" panose="020B0503020204020204" pitchFamily="34" charset="-122"/>
              </a:rPr>
              <a:t>诸君为大学学生，地位甚高，肩此重任，责无旁贷，故诸君不惟思所以感已，更必有以励人。苟德之不修，学之不讲，同乎流俗，合乎污世，已且为人轻侮，更何足以感人。</a:t>
            </a:r>
          </a:p>
          <a:p>
            <a:pPr>
              <a:defRPr/>
            </a:pPr>
            <a:endParaRPr lang="zh-CN" altLang="en-US" sz="1600" kern="0" dirty="0">
              <a:latin typeface="微软雅黑" panose="020B0503020204020204" pitchFamily="34" charset="-122"/>
              <a:ea typeface="微软雅黑" panose="020B0503020204020204" pitchFamily="34" charset="-122"/>
            </a:endParaRPr>
          </a:p>
          <a:p>
            <a:pPr>
              <a:defRPr/>
            </a:pPr>
            <a:r>
              <a:rPr lang="zh-CN" altLang="en-US" sz="1600" kern="0" dirty="0">
                <a:solidFill>
                  <a:srgbClr val="FF0000"/>
                </a:solidFill>
                <a:latin typeface="微软雅黑" panose="020B0503020204020204" pitchFamily="34" charset="-122"/>
                <a:ea typeface="微软雅黑" panose="020B0503020204020204" pitchFamily="34" charset="-122"/>
              </a:rPr>
              <a:t>三曰敬爱师友。</a:t>
            </a:r>
            <a:r>
              <a:rPr lang="zh-CN" altLang="en-US" sz="1600" kern="0" dirty="0">
                <a:latin typeface="微软雅黑" panose="020B0503020204020204" pitchFamily="34" charset="-122"/>
                <a:ea typeface="微软雅黑" panose="020B0503020204020204" pitchFamily="34" charset="-122"/>
              </a:rPr>
              <a:t>教员之教授，职员之任务，皆以图诸君求学便利，诸君能无动于衷乎？自应以诚相待，敬礼有加。至于同学共处一室，尤应互相亲爱，庶可收切磋之效。不惟开诚布公，更宜道义相勖，盖同处此校，毁誉共之。</a:t>
            </a:r>
          </a:p>
        </p:txBody>
      </p:sp>
      <p:pic>
        <p:nvPicPr>
          <p:cNvPr id="102405" name="图片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8767110" y="4572712"/>
            <a:ext cx="19685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814653295"/>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1472</TotalTime>
  <Words>3940</Words>
  <Application>Microsoft Office PowerPoint</Application>
  <PresentationFormat>自定义</PresentationFormat>
  <Paragraphs>349</Paragraphs>
  <Slides>102</Slides>
  <Notes>2</Notes>
  <HiddenSlides>0</HiddenSlides>
  <MMClips>0</MMClips>
  <ScaleCrop>false</ScaleCrop>
  <HeadingPairs>
    <vt:vector size="4" baseType="variant">
      <vt:variant>
        <vt:lpstr>主题</vt:lpstr>
      </vt:variant>
      <vt:variant>
        <vt:i4>1</vt:i4>
      </vt:variant>
      <vt:variant>
        <vt:lpstr>幻灯片标题</vt:lpstr>
      </vt:variant>
      <vt:variant>
        <vt:i4>102</vt:i4>
      </vt:variant>
    </vt:vector>
  </HeadingPairs>
  <TitlesOfParts>
    <vt:vector size="103"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大学精神是大学在长期发展过程中积淀、凝练而成的、为大学人所普遍认可并共同追求的、相对稳定的理想、信念、价值观和行为准则。它既表现为大学所具有的与其他社会组织迥然相异的精神风貌，又表现为高校为培养出的大学生所具有的与他人迥然相异的精神特质。 </vt:lpstr>
      <vt:lpstr>幻灯片 21</vt:lpstr>
      <vt:lpstr>幻灯片 22</vt:lpstr>
      <vt:lpstr>幻灯片 23</vt:lpstr>
      <vt:lpstr>幻灯片 24</vt:lpstr>
      <vt:lpstr>幻灯片 25</vt:lpstr>
      <vt:lpstr>幻灯片 26</vt:lpstr>
      <vt:lpstr>幻灯片 27</vt:lpstr>
      <vt:lpstr>幻灯片 28</vt:lpstr>
      <vt:lpstr>武汉大学培养人才理念</vt:lpstr>
      <vt:lpstr>致力于培养具有国际竞争力的拔尖创新人才  </vt:lpstr>
      <vt:lpstr>武汉大学办学理念及特色 </vt:lpstr>
      <vt:lpstr>武汉大学办学理念及特色 </vt:lpstr>
      <vt:lpstr>武汉大学办学理念及特色 </vt:lpstr>
      <vt:lpstr>武汉大学办学理念及特色 </vt:lpstr>
      <vt:lpstr>武汉大学办学理念及特色 </vt:lpstr>
      <vt:lpstr>武汉大学办学理念及特色 </vt:lpstr>
      <vt:lpstr>武汉大学办学理念及特色 </vt:lpstr>
      <vt:lpstr>幻灯片 38</vt:lpstr>
      <vt:lpstr>幻灯片 39</vt:lpstr>
      <vt:lpstr>幻灯片 40</vt:lpstr>
      <vt:lpstr>幻灯片 41</vt:lpstr>
      <vt:lpstr>幻灯片 42</vt:lpstr>
      <vt:lpstr>新时代高等教育人才培养指导思想</vt:lpstr>
      <vt:lpstr>立德树人：德才兼备，以德为先</vt:lpstr>
      <vt:lpstr>道德与科技</vt:lpstr>
      <vt:lpstr>司马光《资治通鉴》</vt:lpstr>
      <vt:lpstr>思政课是落实立德树人根本任务的 主阵地，主渠道</vt:lpstr>
      <vt:lpstr>思政课的重要性</vt:lpstr>
      <vt:lpstr>幻灯片 49</vt:lpstr>
      <vt:lpstr>《思想道德与法治》课的性质和意义</vt:lpstr>
      <vt:lpstr>二、认识和适应大学生活</vt:lpstr>
      <vt:lpstr>-书山有路-</vt:lpstr>
      <vt:lpstr>幻灯片 53</vt:lpstr>
      <vt:lpstr>最美丽的大学-四季皆美</vt:lpstr>
      <vt:lpstr>~我在珈里~</vt:lpstr>
      <vt:lpstr>大学学习与生活的适应</vt:lpstr>
      <vt:lpstr>讨论</vt:lpstr>
      <vt:lpstr>大学新生常见的不适应现象</vt:lpstr>
      <vt:lpstr>幻灯片 59</vt:lpstr>
      <vt:lpstr>幻灯片 60</vt:lpstr>
      <vt:lpstr>幻灯片 61</vt:lpstr>
      <vt:lpstr>幻灯片 62</vt:lpstr>
      <vt:lpstr>幻灯片 63</vt:lpstr>
      <vt:lpstr>幻灯片 64</vt:lpstr>
      <vt:lpstr>树立新的学习理念</vt:lpstr>
      <vt:lpstr>幻灯片 66</vt:lpstr>
      <vt:lpstr>幻灯片 67</vt:lpstr>
      <vt:lpstr>幻灯片 68</vt:lpstr>
      <vt:lpstr>幻灯片 69</vt:lpstr>
      <vt:lpstr>幻灯片 70</vt:lpstr>
      <vt:lpstr>幻灯片 71</vt:lpstr>
      <vt:lpstr>幻灯片 72</vt:lpstr>
      <vt:lpstr>武大学霸的成绩单 </vt:lpstr>
      <vt:lpstr>武大学霸的成绩单 </vt:lpstr>
      <vt:lpstr>武大学霸的成绩单 </vt:lpstr>
      <vt:lpstr>幻灯片 76</vt:lpstr>
      <vt:lpstr>课堂是干什么的？</vt:lpstr>
      <vt:lpstr>课堂学习的建议-1</vt:lpstr>
      <vt:lpstr>课堂学习的建议-2</vt:lpstr>
      <vt:lpstr>3、高中生到大学生的转变</vt:lpstr>
      <vt:lpstr>学业地位</vt:lpstr>
      <vt:lpstr>生活自理</vt:lpstr>
      <vt:lpstr>人际关系</vt:lpstr>
      <vt:lpstr>自我感受</vt:lpstr>
      <vt:lpstr>提升大学生活适应能力</vt:lpstr>
      <vt:lpstr>幻灯片 86</vt:lpstr>
      <vt:lpstr>幻灯片 87</vt:lpstr>
      <vt:lpstr>幻灯片 88</vt:lpstr>
      <vt:lpstr>幻灯片 89</vt:lpstr>
      <vt:lpstr>幻灯片 90</vt:lpstr>
      <vt:lpstr>幻灯片 91</vt:lpstr>
      <vt:lpstr>幻灯片 92</vt:lpstr>
      <vt:lpstr>客观全面地认识自我</vt:lpstr>
      <vt:lpstr>幻灯片 94</vt:lpstr>
      <vt:lpstr>课堂小作业：20个“我是谁”</vt:lpstr>
      <vt:lpstr>确立新的成才目标</vt:lpstr>
      <vt:lpstr>确立新的成才目标</vt:lpstr>
      <vt:lpstr>幻灯片 98</vt:lpstr>
      <vt:lpstr>蔡元培就任北京大学校长之演说</vt:lpstr>
      <vt:lpstr>思考题</vt:lpstr>
      <vt:lpstr>推荐文献</vt:lpstr>
      <vt:lpstr>祝同学们在最美丽的校园里扬帆起航！</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37</cp:revision>
  <dcterms:created xsi:type="dcterms:W3CDTF">2021-08-19T01:01:52Z</dcterms:created>
  <dcterms:modified xsi:type="dcterms:W3CDTF">2022-09-11T07:15:25Z</dcterms:modified>
</cp:coreProperties>
</file>